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lvl1pPr>
    <a:lvl2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lvl2pPr>
    <a:lvl3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lvl3pPr>
    <a:lvl4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lvl4pPr>
    <a:lvl5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lvl5pPr>
    <a:lvl6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lvl6pPr>
    <a:lvl7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lvl7pPr>
    <a:lvl8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lvl8pPr>
    <a:lvl9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dukt Extralight"/>
          <a:ea typeface="Produkt Extralight"/>
          <a:cs typeface="Produkt Extralight"/>
        </a:font>
        <a:srgbClr val="4B607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2E7"/>
          </a:solidFill>
        </a:fill>
      </a:tcStyle>
    </a:wholeTbl>
    <a:band2H>
      <a:tcTxStyle b="def" i="def"/>
      <a:tcStyle>
        <a:tcBdr/>
        <a:fill>
          <a:solidFill>
            <a:srgbClr val="EFF1F3"/>
          </a:solidFill>
        </a:fill>
      </a:tcStyle>
    </a:band2H>
    <a:firstCol>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Produkt Extralight"/>
          <a:ea typeface="Produkt Extralight"/>
          <a:cs typeface="Produkt Extralight"/>
        </a:font>
        <a:srgbClr val="4B607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FECB"/>
          </a:solidFill>
        </a:fill>
      </a:tcStyle>
    </a:wholeTbl>
    <a:band2H>
      <a:tcTxStyle b="def" i="def"/>
      <a:tcStyle>
        <a:tcBdr/>
        <a:fill>
          <a:solidFill>
            <a:srgbClr val="E7FFE7"/>
          </a:solidFill>
        </a:fill>
      </a:tcStyle>
    </a:band2H>
    <a:firstCol>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Produkt Extralight"/>
          <a:ea typeface="Produkt Extralight"/>
          <a:cs typeface="Produkt Extralight"/>
        </a:font>
        <a:srgbClr val="4B607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DEFF"/>
          </a:solidFill>
        </a:fill>
      </a:tcStyle>
    </a:wholeTbl>
    <a:band2H>
      <a:tcTxStyle b="def" i="def"/>
      <a:tcStyle>
        <a:tcBdr/>
        <a:fill>
          <a:solidFill>
            <a:srgbClr val="F9EFFF"/>
          </a:solidFill>
        </a:fill>
      </a:tcStyle>
    </a:band2H>
    <a:firstCol>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Produkt Extralight"/>
          <a:ea typeface="Produkt Extralight"/>
          <a:cs typeface="Produkt Extralight"/>
        </a:font>
        <a:srgbClr val="4B607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9EB"/>
          </a:solidFill>
        </a:fill>
      </a:tcStyle>
    </a:wholeTbl>
    <a:band2H>
      <a:tcTxStyle b="def" i="def"/>
      <a:tcStyle>
        <a:tcBdr/>
        <a:fill>
          <a:solidFill>
            <a:srgbClr val="FFFFFF"/>
          </a:solidFill>
        </a:fill>
      </a:tcStyle>
    </a:band2H>
    <a:firstCol>
      <a:tcTxStyle b="on" i="off">
        <a:font>
          <a:latin typeface="Produkt Extralight"/>
          <a:ea typeface="Produkt Extralight"/>
          <a:cs typeface="Produkt Extra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Produkt Extralight"/>
          <a:ea typeface="Produkt Extralight"/>
          <a:cs typeface="Produkt Extralight"/>
        </a:font>
        <a:srgbClr val="4B6079"/>
      </a:tcTxStyle>
      <a:tcStyle>
        <a:tcBdr>
          <a:left>
            <a:ln w="12700" cap="flat">
              <a:noFill/>
              <a:miter lim="400000"/>
            </a:ln>
          </a:left>
          <a:right>
            <a:ln w="12700" cap="flat">
              <a:noFill/>
              <a:miter lim="400000"/>
            </a:ln>
          </a:right>
          <a:top>
            <a:ln w="50800" cap="flat">
              <a:solidFill>
                <a:srgbClr val="4B6079"/>
              </a:solidFill>
              <a:prstDash val="solid"/>
              <a:round/>
            </a:ln>
          </a:top>
          <a:bottom>
            <a:ln w="25400" cap="flat">
              <a:solidFill>
                <a:srgbClr val="4B607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Produkt Extralight"/>
          <a:ea typeface="Produkt Extralight"/>
          <a:cs typeface="Produkt Extralight"/>
        </a:font>
        <a:srgbClr val="FFFFFF"/>
      </a:tcTxStyle>
      <a:tcStyle>
        <a:tcBdr>
          <a:left>
            <a:ln w="12700" cap="flat">
              <a:noFill/>
              <a:miter lim="400000"/>
            </a:ln>
          </a:left>
          <a:right>
            <a:ln w="12700" cap="flat">
              <a:noFill/>
              <a:miter lim="400000"/>
            </a:ln>
          </a:right>
          <a:top>
            <a:ln w="25400" cap="flat">
              <a:solidFill>
                <a:srgbClr val="4B6079"/>
              </a:solidFill>
              <a:prstDash val="solid"/>
              <a:round/>
            </a:ln>
          </a:top>
          <a:bottom>
            <a:ln w="25400" cap="flat">
              <a:solidFill>
                <a:srgbClr val="4B607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Produkt Extralight"/>
          <a:ea typeface="Produkt Extralight"/>
          <a:cs typeface="Produkt Extralight"/>
        </a:font>
        <a:srgbClr val="4B607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D1D6"/>
          </a:solidFill>
        </a:fill>
      </a:tcStyle>
    </a:wholeTbl>
    <a:band2H>
      <a:tcTxStyle b="def" i="def"/>
      <a:tcStyle>
        <a:tcBdr/>
        <a:fill>
          <a:solidFill>
            <a:srgbClr val="E8E9EB"/>
          </a:solidFill>
        </a:fill>
      </a:tcStyle>
    </a:band2H>
    <a:firstCol>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B6079"/>
          </a:solidFill>
        </a:fill>
      </a:tcStyle>
    </a:firstCol>
    <a:la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B6079"/>
          </a:solidFill>
        </a:fill>
      </a:tcStyle>
    </a:lastRow>
    <a:fir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B6079"/>
          </a:solidFill>
        </a:fill>
      </a:tcStyle>
    </a:firstRow>
  </a:tblStyle>
  <a:tblStyle styleId="{2708684C-4D16-4618-839F-0558EEFCDFE6}" styleName="">
    <a:tblBg/>
    <a:wholeTbl>
      <a:tcTxStyle b="off"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Produkt Extralight"/>
          <a:ea typeface="Produkt Extralight"/>
          <a:cs typeface="Produkt Extra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6500" y="12268782"/>
            <a:ext cx="21971000" cy="660402"/>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9" indent="-377189" defTabSz="825500">
              <a:spcBef>
                <a:spcPts val="0"/>
              </a:spcBef>
              <a:defRPr sz="3300">
                <a:latin typeface="Produkt Light"/>
                <a:ea typeface="Produkt Light"/>
                <a:cs typeface="Produkt Light"/>
                <a:sym typeface="Produkt Light"/>
              </a:defRPr>
            </a:lvl2pPr>
            <a:lvl3pPr marL="1291589" indent="-377189" defTabSz="825500">
              <a:spcBef>
                <a:spcPts val="0"/>
              </a:spcBef>
              <a:defRPr sz="3300">
                <a:latin typeface="Produkt Light"/>
                <a:ea typeface="Produkt Light"/>
                <a:cs typeface="Produkt Light"/>
                <a:sym typeface="Produkt Light"/>
              </a:defRPr>
            </a:lvl3pPr>
            <a:lvl4pPr marL="1748789" indent="-377189" defTabSz="825500">
              <a:spcBef>
                <a:spcPts val="0"/>
              </a:spcBef>
              <a:defRPr sz="3300">
                <a:latin typeface="Produkt Light"/>
                <a:ea typeface="Produkt Light"/>
                <a:cs typeface="Produkt Light"/>
                <a:sym typeface="Produkt Light"/>
              </a:defRPr>
            </a:lvl4pPr>
            <a:lvl5pPr marL="2205989" indent="-377189" defTabSz="825500">
              <a:spcBef>
                <a:spcPts val="0"/>
              </a:spcBef>
              <a:defRPr sz="3300">
                <a:latin typeface="Produkt Light"/>
                <a:ea typeface="Produkt Light"/>
                <a:cs typeface="Produkt Light"/>
                <a:sym typeface="Produkt Light"/>
              </a:defRPr>
            </a:lvl5pPr>
          </a:lstStyle>
          <a:p>
            <a:pPr/>
            <a:r>
              <a:t>Author and Date</a:t>
            </a:r>
          </a:p>
          <a:p>
            <a:pPr lvl="1"/>
            <a:r>
              <a:t/>
            </a:r>
          </a:p>
          <a:p>
            <a:pPr lvl="2"/>
            <a:r>
              <a:t/>
            </a:r>
          </a:p>
          <a:p>
            <a:pPr lvl="3"/>
            <a:r>
              <a:t/>
            </a:r>
          </a:p>
          <a:p>
            <a:pPr lvl="4"/>
            <a:r>
              <a:t/>
            </a:r>
          </a:p>
        </p:txBody>
      </p:sp>
      <p:sp>
        <p:nvSpPr>
          <p:cNvPr id="12" name="Body Level One…"/>
          <p:cNvSpPr txBox="1"/>
          <p:nvPr>
            <p:ph type="body" sz="quarter" idx="21" hasCustomPrompt="1"/>
          </p:nvPr>
        </p:nvSpPr>
        <p:spPr>
          <a:xfrm>
            <a:off x="1206500" y="7357839"/>
            <a:ext cx="21971000" cy="2006602"/>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a:r>
              <a:t>Presentation Subtitle</a:t>
            </a:r>
          </a:p>
        </p:txBody>
      </p:sp>
      <p:sp>
        <p:nvSpPr>
          <p:cNvPr id="13" name="Presentation Title"/>
          <p:cNvSpPr txBox="1"/>
          <p:nvPr>
            <p:ph type="title" hasCustomPrompt="1"/>
          </p:nvPr>
        </p:nvSpPr>
        <p:spPr>
          <a:xfrm>
            <a:off x="1206500" y="2621719"/>
            <a:ext cx="21971000" cy="4648202"/>
          </a:xfrm>
          <a:prstGeom prst="rect">
            <a:avLst/>
          </a:prstGeom>
        </p:spPr>
        <p:txBody>
          <a:bodyPr anchor="b"/>
          <a:lstStyle>
            <a:lvl1pPr defTabSz="355600">
              <a:defRPr spc="-119" sz="12000"/>
            </a:lvl1pPr>
          </a:lstStyle>
          <a:p>
            <a:pPr/>
            <a:r>
              <a:t>Presentation Title</a:t>
            </a:r>
          </a:p>
        </p:txBody>
      </p:sp>
      <p:sp>
        <p:nvSpPr>
          <p:cNvPr id="14"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635000"/>
            <a:ext cx="21971000" cy="1689100"/>
          </a:xfrm>
          <a:prstGeom prst="rect">
            <a:avLst/>
          </a:prstGeom>
        </p:spPr>
        <p:txBody>
          <a:bodyPr/>
          <a:lstStyle/>
          <a:p>
            <a:pPr/>
            <a:r>
              <a:t>Slide Title</a:t>
            </a:r>
          </a:p>
        </p:txBody>
      </p:sp>
      <p:sp>
        <p:nvSpPr>
          <p:cNvPr id="100"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101"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Agenda Subtitle</a:t>
            </a:r>
          </a:p>
          <a:p>
            <a:pPr lvl="1"/>
            <a:r>
              <a:t/>
            </a:r>
          </a:p>
          <a:p>
            <a:pPr lvl="2"/>
            <a:r>
              <a:t/>
            </a:r>
          </a:p>
          <a:p>
            <a:pPr lvl="3"/>
            <a:r>
              <a:t/>
            </a:r>
          </a:p>
          <a:p>
            <a:pPr lvl="4"/>
            <a:r>
              <a:t/>
            </a:r>
          </a:p>
        </p:txBody>
      </p:sp>
      <p:sp>
        <p:nvSpPr>
          <p:cNvPr id="109" name="Body Level One…"/>
          <p:cNvSpPr txBox="1"/>
          <p:nvPr>
            <p:ph type="body" idx="21" hasCustomPrompt="1"/>
          </p:nvPr>
        </p:nvSpPr>
        <p:spPr>
          <a:xfrm>
            <a:off x="1206500" y="4248503"/>
            <a:ext cx="21971000" cy="8256014"/>
          </a:xfrm>
          <a:prstGeom prst="rect">
            <a:avLst/>
          </a:prstGeom>
        </p:spPr>
        <p:txBody>
          <a:bodyPr/>
          <a:lstStyle>
            <a:lvl1pPr marL="0" indent="0" defTabSz="825500">
              <a:spcBef>
                <a:spcPts val="6000"/>
              </a:spcBef>
              <a:buSzTx/>
              <a:buNone/>
              <a:defRPr sz="5000"/>
            </a:lvl1pPr>
          </a:lstStyle>
          <a:p>
            <a:pPr/>
            <a:r>
              <a:t>Agenda Topics</a:t>
            </a:r>
          </a:p>
        </p:txBody>
      </p:sp>
      <p:sp>
        <p:nvSpPr>
          <p:cNvPr id="110" name="Agenda Title"/>
          <p:cNvSpPr txBox="1"/>
          <p:nvPr>
            <p:ph type="title" hasCustomPrompt="1"/>
          </p:nvPr>
        </p:nvSpPr>
        <p:spPr>
          <a:xfrm>
            <a:off x="1206500" y="635000"/>
            <a:ext cx="21971000" cy="1689100"/>
          </a:xfrm>
          <a:prstGeom prst="rect">
            <a:avLst/>
          </a:prstGeom>
        </p:spPr>
        <p:txBody>
          <a:bodyPr/>
          <a:lstStyle/>
          <a:p>
            <a:pPr/>
            <a:r>
              <a:t>Agenda Title</a:t>
            </a:r>
          </a:p>
        </p:txBody>
      </p:sp>
      <p:sp>
        <p:nvSpPr>
          <p:cNvPr id="111"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000"/>
            <a:ext cx="21971000" cy="4089400"/>
          </a:xfrm>
          <a:prstGeom prst="rect">
            <a:avLst/>
          </a:prstGeom>
        </p:spPr>
        <p:txBody>
          <a:bodyPr anchor="ctr"/>
          <a:lstStyle>
            <a:lvl1pPr marL="0" indent="0" algn="ctr">
              <a:lnSpc>
                <a:spcPct val="90000"/>
              </a:lnSpc>
              <a:spcBef>
                <a:spcPts val="0"/>
              </a:spcBef>
              <a:buSzTx/>
              <a:buNone/>
              <a:defRPr spc="-119" sz="12000">
                <a:latin typeface="Produkt Extralight"/>
                <a:ea typeface="Produkt Extralight"/>
                <a:cs typeface="Produkt Extralight"/>
                <a:sym typeface="Produkt Extralight"/>
              </a:defRPr>
            </a:lvl1pPr>
            <a:lvl2pPr marL="0" indent="0" algn="ctr">
              <a:lnSpc>
                <a:spcPct val="90000"/>
              </a:lnSpc>
              <a:spcBef>
                <a:spcPts val="0"/>
              </a:spcBef>
              <a:buSzTx/>
              <a:buNone/>
              <a:defRPr spc="-119" sz="12000">
                <a:latin typeface="Produkt Extralight"/>
                <a:ea typeface="Produkt Extralight"/>
                <a:cs typeface="Produkt Extralight"/>
                <a:sym typeface="Produkt Extralight"/>
              </a:defRPr>
            </a:lvl2pPr>
            <a:lvl3pPr marL="0" indent="0" algn="ctr">
              <a:lnSpc>
                <a:spcPct val="90000"/>
              </a:lnSpc>
              <a:spcBef>
                <a:spcPts val="0"/>
              </a:spcBef>
              <a:buSzTx/>
              <a:buNone/>
              <a:defRPr spc="-119" sz="12000">
                <a:latin typeface="Produkt Extralight"/>
                <a:ea typeface="Produkt Extralight"/>
                <a:cs typeface="Produkt Extralight"/>
                <a:sym typeface="Produkt Extralight"/>
              </a:defRPr>
            </a:lvl3pPr>
            <a:lvl4pPr marL="0" indent="0" algn="ctr">
              <a:lnSpc>
                <a:spcPct val="90000"/>
              </a:lnSpc>
              <a:spcBef>
                <a:spcPts val="0"/>
              </a:spcBef>
              <a:buSzTx/>
              <a:buNone/>
              <a:defRPr spc="-119" sz="12000">
                <a:latin typeface="Produkt Extralight"/>
                <a:ea typeface="Produkt Extralight"/>
                <a:cs typeface="Produkt Extralight"/>
                <a:sym typeface="Produkt Extralight"/>
              </a:defRPr>
            </a:lvl4pPr>
            <a:lvl5pPr marL="0" indent="0" algn="ctr">
              <a:lnSpc>
                <a:spcPct val="90000"/>
              </a:lnSpc>
              <a:spcBef>
                <a:spcPts val="0"/>
              </a:spcBef>
              <a:buSzTx/>
              <a:buNone/>
              <a:defRPr spc="-119" sz="12000">
                <a:latin typeface="Produkt Extralight"/>
                <a:ea typeface="Produkt Extralight"/>
                <a:cs typeface="Produkt Extralight"/>
                <a:sym typeface="Produkt Extralight"/>
              </a:defRPr>
            </a:lvl5pPr>
          </a:lstStyle>
          <a:p>
            <a:pPr/>
            <a:r>
              <a:t>Statement</a:t>
            </a:r>
          </a:p>
          <a:p>
            <a:pPr lvl="1"/>
            <a:r>
              <a:t/>
            </a:r>
          </a:p>
          <a:p>
            <a:pPr lvl="2"/>
            <a:r>
              <a:t/>
            </a:r>
          </a:p>
          <a:p>
            <a:pPr lvl="3"/>
            <a:r>
              <a:t/>
            </a:r>
          </a:p>
          <a:p>
            <a:pPr lvl="4"/>
            <a:r>
              <a:t/>
            </a:r>
          </a:p>
        </p:txBody>
      </p:sp>
      <p:sp>
        <p:nvSpPr>
          <p:cNvPr id="119"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7360"/>
            <a:ext cx="21971000" cy="7351452"/>
          </a:xfrm>
          <a:prstGeom prst="rect">
            <a:avLst/>
          </a:prstGeom>
        </p:spPr>
        <p:txBody>
          <a:bodyPr anchor="b"/>
          <a:lstStyle>
            <a:lvl1pPr marL="0" indent="0" algn="ctr">
              <a:lnSpc>
                <a:spcPct val="90000"/>
              </a:lnSpc>
              <a:spcBef>
                <a:spcPts val="0"/>
              </a:spcBef>
              <a:buSzTx/>
              <a:buNone/>
              <a:defRPr spc="-1750" sz="35000">
                <a:latin typeface="Produkt Extralight"/>
                <a:ea typeface="Produkt Extralight"/>
                <a:cs typeface="Produkt Extralight"/>
                <a:sym typeface="Produkt Extralight"/>
              </a:defRPr>
            </a:lvl1pPr>
            <a:lvl2pPr marL="0" indent="0" algn="ctr">
              <a:lnSpc>
                <a:spcPct val="90000"/>
              </a:lnSpc>
              <a:spcBef>
                <a:spcPts val="0"/>
              </a:spcBef>
              <a:buSzTx/>
              <a:buNone/>
              <a:defRPr spc="-1750" sz="35000">
                <a:latin typeface="Produkt Extralight"/>
                <a:ea typeface="Produkt Extralight"/>
                <a:cs typeface="Produkt Extralight"/>
                <a:sym typeface="Produkt Extralight"/>
              </a:defRPr>
            </a:lvl2pPr>
            <a:lvl3pPr marL="0" indent="0" algn="ctr">
              <a:lnSpc>
                <a:spcPct val="90000"/>
              </a:lnSpc>
              <a:spcBef>
                <a:spcPts val="0"/>
              </a:spcBef>
              <a:buSzTx/>
              <a:buNone/>
              <a:defRPr spc="-1750" sz="35000">
                <a:latin typeface="Produkt Extralight"/>
                <a:ea typeface="Produkt Extralight"/>
                <a:cs typeface="Produkt Extralight"/>
                <a:sym typeface="Produkt Extralight"/>
              </a:defRPr>
            </a:lvl3pPr>
            <a:lvl4pPr marL="0" indent="0" algn="ctr">
              <a:lnSpc>
                <a:spcPct val="90000"/>
              </a:lnSpc>
              <a:spcBef>
                <a:spcPts val="0"/>
              </a:spcBef>
              <a:buSzTx/>
              <a:buNone/>
              <a:defRPr spc="-1750" sz="35000">
                <a:latin typeface="Produkt Extralight"/>
                <a:ea typeface="Produkt Extralight"/>
                <a:cs typeface="Produkt Extralight"/>
                <a:sym typeface="Produkt Extralight"/>
              </a:defRPr>
            </a:lvl4pPr>
            <a:lvl5pPr marL="0" indent="0" algn="ctr">
              <a:lnSpc>
                <a:spcPct val="90000"/>
              </a:lnSpc>
              <a:spcBef>
                <a:spcPts val="0"/>
              </a:spcBef>
              <a:buSzTx/>
              <a:buNone/>
              <a:defRPr spc="-1750" sz="35000">
                <a:latin typeface="Produkt Extralight"/>
                <a:ea typeface="Produkt Extralight"/>
                <a:cs typeface="Produkt Extralight"/>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8" tIns="45718" rIns="45718" bIns="45718"/>
          <a:lstStyle>
            <a:lvl1pPr marL="0" indent="0" algn="ctr" defTabSz="825500">
              <a:lnSpc>
                <a:spcPct val="90000"/>
              </a:lnSpc>
              <a:spcBef>
                <a:spcPts val="0"/>
              </a:spcBef>
              <a:buSzTx/>
              <a:buNone/>
              <a:defRPr spc="-99" sz="5500">
                <a:latin typeface="Produkt Extralight"/>
                <a:ea typeface="Produkt Extralight"/>
                <a:cs typeface="Produkt Extralight"/>
                <a:sym typeface="Produkt Extralight"/>
              </a:defRPr>
            </a:lvl1pPr>
          </a:lstStyle>
          <a:p>
            <a:pPr/>
            <a:r>
              <a:t>Fact information</a:t>
            </a:r>
          </a:p>
        </p:txBody>
      </p:sp>
      <p:sp>
        <p:nvSpPr>
          <p:cNvPr id="128"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pc="-93" sz="9300">
                <a:latin typeface="Produkt Extralight"/>
                <a:ea typeface="Produkt Extralight"/>
                <a:cs typeface="Produkt Extralight"/>
                <a:sym typeface="Produkt Extralight"/>
              </a:defRPr>
            </a:lvl1pPr>
            <a:lvl2pPr marL="254000" indent="0">
              <a:lnSpc>
                <a:spcPct val="90000"/>
              </a:lnSpc>
              <a:spcBef>
                <a:spcPts val="0"/>
              </a:spcBef>
              <a:buSzTx/>
              <a:buNone/>
              <a:defRPr spc="-93" sz="9300">
                <a:latin typeface="Produkt Extralight"/>
                <a:ea typeface="Produkt Extralight"/>
                <a:cs typeface="Produkt Extralight"/>
                <a:sym typeface="Produkt Extralight"/>
              </a:defRPr>
            </a:lvl2pPr>
            <a:lvl3pPr marL="254000" indent="0">
              <a:lnSpc>
                <a:spcPct val="90000"/>
              </a:lnSpc>
              <a:spcBef>
                <a:spcPts val="0"/>
              </a:spcBef>
              <a:buSzTx/>
              <a:buNone/>
              <a:defRPr spc="-93" sz="9300">
                <a:latin typeface="Produkt Extralight"/>
                <a:ea typeface="Produkt Extralight"/>
                <a:cs typeface="Produkt Extralight"/>
                <a:sym typeface="Produkt Extralight"/>
              </a:defRPr>
            </a:lvl3pPr>
            <a:lvl4pPr marL="254000" indent="0">
              <a:lnSpc>
                <a:spcPct val="90000"/>
              </a:lnSpc>
              <a:spcBef>
                <a:spcPts val="0"/>
              </a:spcBef>
              <a:buSzTx/>
              <a:buNone/>
              <a:defRPr spc="-93" sz="9300">
                <a:latin typeface="Produkt Extralight"/>
                <a:ea typeface="Produkt Extralight"/>
                <a:cs typeface="Produkt Extralight"/>
                <a:sym typeface="Produkt Extralight"/>
              </a:defRPr>
            </a:lvl4pPr>
            <a:lvl5pPr marL="254000" indent="0">
              <a:lnSpc>
                <a:spcPct val="90000"/>
              </a:lnSpc>
              <a:spcBef>
                <a:spcPts val="0"/>
              </a:spcBef>
              <a:buSzTx/>
              <a:buNone/>
              <a:defRPr spc="-93" sz="9300">
                <a:latin typeface="Produkt Extralight"/>
                <a:ea typeface="Produkt Extralight"/>
                <a:cs typeface="Produkt Extralight"/>
                <a:sym typeface="Produkt Extralight"/>
              </a:defRPr>
            </a:lvl5pPr>
          </a:lstStyle>
          <a:p>
            <a:pPr/>
            <a:r>
              <a:t>“Notable Quote”</a:t>
            </a:r>
          </a:p>
          <a:p>
            <a:pPr lvl="1"/>
            <a:r>
              <a:t/>
            </a:r>
          </a:p>
          <a:p>
            <a:pPr lvl="2"/>
            <a:r>
              <a:t/>
            </a:r>
          </a:p>
          <a:p>
            <a:pPr lvl="3"/>
            <a:r>
              <a:t/>
            </a:r>
          </a:p>
          <a:p>
            <a:pPr lvl="4"/>
            <a:r>
              <a:t/>
            </a:r>
          </a:p>
        </p:txBody>
      </p:sp>
      <p:sp>
        <p:nvSpPr>
          <p:cNvPr id="136" name="Attribution"/>
          <p:cNvSpPr txBox="1"/>
          <p:nvPr>
            <p:ph type="body" sz="quarter" idx="21" hasCustomPrompt="1"/>
          </p:nvPr>
        </p:nvSpPr>
        <p:spPr>
          <a:xfrm>
            <a:off x="5456256" y="9559997"/>
            <a:ext cx="13471488" cy="698502"/>
          </a:xfrm>
          <a:prstGeom prst="rect">
            <a:avLst/>
          </a:prstGeom>
        </p:spPr>
        <p:txBody>
          <a:bodyPr lIns="45718" tIns="45718" rIns="45718" bIns="45718"/>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7"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Wavy pink and orange architecture against a blue sky"/>
          <p:cNvSpPr/>
          <p:nvPr>
            <p:ph type="pic" sz="quarter" idx="21"/>
          </p:nvPr>
        </p:nvSpPr>
        <p:spPr>
          <a:xfrm>
            <a:off x="7353300" y="3632200"/>
            <a:ext cx="9677400" cy="6451600"/>
          </a:xfrm>
          <a:prstGeom prst="rect">
            <a:avLst/>
          </a:prstGeom>
        </p:spPr>
        <p:txBody>
          <a:bodyPr lIns="91439" tIns="45719" rIns="91439" bIns="45719">
            <a:noAutofit/>
          </a:bodyPr>
          <a:lstStyle/>
          <a:p>
            <a:pPr/>
          </a:p>
        </p:txBody>
      </p:sp>
      <p:sp>
        <p:nvSpPr>
          <p:cNvPr id="145" name="Low-angle view of the corner of a modern building under a clear blue sky"/>
          <p:cNvSpPr/>
          <p:nvPr>
            <p:ph type="pic" sz="quarter" idx="22"/>
          </p:nvPr>
        </p:nvSpPr>
        <p:spPr>
          <a:xfrm>
            <a:off x="14617700" y="3632200"/>
            <a:ext cx="9677400" cy="6451600"/>
          </a:xfrm>
          <a:prstGeom prst="rect">
            <a:avLst/>
          </a:prstGeom>
        </p:spPr>
        <p:txBody>
          <a:bodyPr lIns="91439" tIns="45719" rIns="91439" bIns="45719">
            <a:noAutofit/>
          </a:bodyPr>
          <a:lstStyle/>
          <a:p>
            <a:pPr/>
          </a:p>
        </p:txBody>
      </p:sp>
      <p:sp>
        <p:nvSpPr>
          <p:cNvPr id="146" name="Low-angle view of a stone bridge under a partly cloudy sky"/>
          <p:cNvSpPr/>
          <p:nvPr>
            <p:ph type="pic" sz="quarter" idx="23"/>
          </p:nvPr>
        </p:nvSpPr>
        <p:spPr>
          <a:xfrm>
            <a:off x="61385" y="3632200"/>
            <a:ext cx="9690102" cy="6451600"/>
          </a:xfrm>
          <a:prstGeom prst="rect">
            <a:avLst/>
          </a:prstGeom>
        </p:spPr>
        <p:txBody>
          <a:bodyPr lIns="91439" tIns="45719" rIns="91439" bIns="45719">
            <a:noAutofit/>
          </a:bodyPr>
          <a:lstStyle/>
          <a:p>
            <a:pPr/>
          </a:p>
        </p:txBody>
      </p:sp>
      <p:sp>
        <p:nvSpPr>
          <p:cNvPr id="147"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Low-angle view of a modern, metal building"/>
          <p:cNvSpPr/>
          <p:nvPr>
            <p:ph type="pic" idx="21"/>
          </p:nvPr>
        </p:nvSpPr>
        <p:spPr>
          <a:xfrm>
            <a:off x="-38100" y="-1295400"/>
            <a:ext cx="24447500" cy="16295511"/>
          </a:xfrm>
          <a:prstGeom prst="rect">
            <a:avLst/>
          </a:prstGeom>
        </p:spPr>
        <p:txBody>
          <a:bodyPr lIns="91439" tIns="45719" rIns="91439" bIns="45719">
            <a:noAutofit/>
          </a:bodyPr>
          <a:lstStyle/>
          <a:p>
            <a:pPr/>
          </a:p>
        </p:txBody>
      </p:sp>
      <p:sp>
        <p:nvSpPr>
          <p:cNvPr id="155" name="01"/>
          <p:cNvSpPr txBox="1"/>
          <p:nvPr>
            <p:ph type="sldNum" sz="quarter" idx="2"/>
          </p:nvPr>
        </p:nvSpPr>
        <p:spPr>
          <a:xfrm>
            <a:off x="23558500" y="12483845"/>
            <a:ext cx="361188" cy="404115"/>
          </a:xfrm>
          <a:prstGeom prst="rect">
            <a:avLst/>
          </a:prstGeom>
        </p:spPr>
        <p:txBody>
          <a:bodyPr/>
          <a:lstStyle>
            <a:lvl1pPr>
              <a:defRPr sz="18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eometric grey stone architecture"/>
          <p:cNvSpPr/>
          <p:nvPr>
            <p:ph type="pic" idx="21"/>
          </p:nvPr>
        </p:nvSpPr>
        <p:spPr>
          <a:xfrm>
            <a:off x="0" y="-4381500"/>
            <a:ext cx="24384002" cy="18288000"/>
          </a:xfrm>
          <a:prstGeom prst="rect">
            <a:avLst/>
          </a:prstGeom>
        </p:spPr>
        <p:txBody>
          <a:bodyPr lIns="91439" tIns="45719" rIns="91439" bIns="45719">
            <a:noAutofit/>
          </a:bodyPr>
          <a:lstStyle/>
          <a:p>
            <a:pPr/>
          </a:p>
        </p:txBody>
      </p:sp>
      <p:sp>
        <p:nvSpPr>
          <p:cNvPr id="22" name="Body Level One…"/>
          <p:cNvSpPr txBox="1"/>
          <p:nvPr>
            <p:ph type="body" sz="quarter" idx="1" hasCustomPrompt="1"/>
          </p:nvPr>
        </p:nvSpPr>
        <p:spPr>
          <a:xfrm>
            <a:off x="1206500" y="12268200"/>
            <a:ext cx="21971000" cy="660400"/>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9" indent="-377189" defTabSz="825500">
              <a:spcBef>
                <a:spcPts val="0"/>
              </a:spcBef>
              <a:defRPr sz="3300">
                <a:latin typeface="Produkt Light"/>
                <a:ea typeface="Produkt Light"/>
                <a:cs typeface="Produkt Light"/>
                <a:sym typeface="Produkt Light"/>
              </a:defRPr>
            </a:lvl2pPr>
            <a:lvl3pPr marL="1291589" indent="-377189" defTabSz="825500">
              <a:spcBef>
                <a:spcPts val="0"/>
              </a:spcBef>
              <a:defRPr sz="3300">
                <a:latin typeface="Produkt Light"/>
                <a:ea typeface="Produkt Light"/>
                <a:cs typeface="Produkt Light"/>
                <a:sym typeface="Produkt Light"/>
              </a:defRPr>
            </a:lvl3pPr>
            <a:lvl4pPr marL="1748789" indent="-377189" defTabSz="825500">
              <a:spcBef>
                <a:spcPts val="0"/>
              </a:spcBef>
              <a:defRPr sz="3300">
                <a:latin typeface="Produkt Light"/>
                <a:ea typeface="Produkt Light"/>
                <a:cs typeface="Produkt Light"/>
                <a:sym typeface="Produkt Light"/>
              </a:defRPr>
            </a:lvl4pPr>
            <a:lvl5pPr marL="2205989" indent="-377189" defTabSz="825500">
              <a:spcBef>
                <a:spcPts val="0"/>
              </a:spcBef>
              <a:defRPr sz="3300">
                <a:latin typeface="Produkt Light"/>
                <a:ea typeface="Produkt Light"/>
                <a:cs typeface="Produkt Light"/>
                <a:sym typeface="Produkt Light"/>
              </a:defRPr>
            </a:lvl5pPr>
          </a:lstStyle>
          <a:p>
            <a:pPr/>
            <a:r>
              <a:t>Author and Date</a:t>
            </a:r>
          </a:p>
          <a:p>
            <a:pPr lvl="1"/>
            <a:r>
              <a:t/>
            </a:r>
          </a:p>
          <a:p>
            <a:pPr lvl="2"/>
            <a:r>
              <a:t/>
            </a:r>
          </a:p>
          <a:p>
            <a:pPr lvl="3"/>
            <a:r>
              <a:t/>
            </a:r>
          </a:p>
          <a:p>
            <a:pPr lvl="4"/>
            <a:r>
              <a:t/>
            </a:r>
          </a:p>
        </p:txBody>
      </p:sp>
      <p:sp>
        <p:nvSpPr>
          <p:cNvPr id="23" name="Body Level One…"/>
          <p:cNvSpPr txBox="1"/>
          <p:nvPr>
            <p:ph type="body" sz="quarter" idx="22"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a:r>
              <a:t>Presentation Subtitle</a:t>
            </a:r>
          </a:p>
        </p:txBody>
      </p:sp>
      <p:sp>
        <p:nvSpPr>
          <p:cNvPr id="24" name="Presentation Title"/>
          <p:cNvSpPr txBox="1"/>
          <p:nvPr>
            <p:ph type="title" hasCustomPrompt="1"/>
          </p:nvPr>
        </p:nvSpPr>
        <p:spPr>
          <a:xfrm>
            <a:off x="1206500" y="2611945"/>
            <a:ext cx="21971000" cy="4648202"/>
          </a:xfrm>
          <a:prstGeom prst="rect">
            <a:avLst/>
          </a:prstGeom>
        </p:spPr>
        <p:txBody>
          <a:bodyPr anchor="b"/>
          <a:lstStyle>
            <a:lvl1pPr defTabSz="355600">
              <a:defRPr spc="-119" sz="12000"/>
            </a:lvl1pPr>
          </a:lstStyle>
          <a:p>
            <a:pPr/>
            <a:r>
              <a:t>Presentation Title</a:t>
            </a:r>
          </a:p>
        </p:txBody>
      </p:sp>
      <p:sp>
        <p:nvSpPr>
          <p:cNvPr id="25"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Geometric grey stone architecture"/>
          <p:cNvSpPr/>
          <p:nvPr>
            <p:ph type="pic" idx="21"/>
          </p:nvPr>
        </p:nvSpPr>
        <p:spPr>
          <a:xfrm>
            <a:off x="5707495" y="-660400"/>
            <a:ext cx="20053303" cy="15042093"/>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vl2pPr marL="0" indent="0" defTabSz="825500">
              <a:spcBef>
                <a:spcPts val="0"/>
              </a:spcBef>
              <a:buSzTx/>
              <a:buNone/>
              <a:defRPr sz="5500">
                <a:latin typeface="Produkt Extralight"/>
                <a:ea typeface="Produkt Extralight"/>
                <a:cs typeface="Produkt Extralight"/>
                <a:sym typeface="Produkt Extralight"/>
              </a:defRPr>
            </a:lvl2pPr>
            <a:lvl3pPr marL="0" indent="0" defTabSz="825500">
              <a:spcBef>
                <a:spcPts val="0"/>
              </a:spcBef>
              <a:buSzTx/>
              <a:buNone/>
              <a:defRPr sz="5500">
                <a:latin typeface="Produkt Extralight"/>
                <a:ea typeface="Produkt Extralight"/>
                <a:cs typeface="Produkt Extralight"/>
                <a:sym typeface="Produkt Extralight"/>
              </a:defRPr>
            </a:lvl3pPr>
            <a:lvl4pPr marL="0" indent="0" defTabSz="825500">
              <a:spcBef>
                <a:spcPts val="0"/>
              </a:spcBef>
              <a:buSzTx/>
              <a:buNone/>
              <a:defRPr sz="5500">
                <a:latin typeface="Produkt Extralight"/>
                <a:ea typeface="Produkt Extralight"/>
                <a:cs typeface="Produkt Extralight"/>
                <a:sym typeface="Produkt Extralight"/>
              </a:defRPr>
            </a:lvl4pPr>
            <a:lvl5pPr marL="0" indent="0" defTabSz="825500">
              <a:spcBef>
                <a:spcPts val="0"/>
              </a:spcBef>
              <a:buSzTx/>
              <a:buNone/>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35"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635000"/>
            <a:ext cx="21971000" cy="1689100"/>
          </a:xfrm>
          <a:prstGeom prst="rect">
            <a:avLst/>
          </a:prstGeom>
        </p:spPr>
        <p:txBody>
          <a:bodyPr/>
          <a:lstStyle/>
          <a:p>
            <a:pPr/>
            <a:r>
              <a:t>Slide Title</a:t>
            </a:r>
          </a:p>
        </p:txBody>
      </p:sp>
      <p:sp>
        <p:nvSpPr>
          <p:cNvPr id="43"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44" name="Body Level One…"/>
          <p:cNvSpPr txBox="1"/>
          <p:nvPr>
            <p:ph type="body" idx="21" hasCustomPrompt="1"/>
          </p:nvPr>
        </p:nvSpPr>
        <p:spPr>
          <a:prstGeom prst="rect">
            <a:avLst/>
          </a:prstGeom>
        </p:spPr>
        <p:txBody>
          <a:bodyPr/>
          <a:lstStyle/>
          <a:p>
            <a:pPr/>
            <a:r>
              <a:t>Slide bullet text</a:t>
            </a:r>
          </a:p>
        </p:txBody>
      </p:sp>
      <p:sp>
        <p:nvSpPr>
          <p:cNvPr id="45"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61" name="Angular stone architecture in light and shadow"/>
          <p:cNvSpPr/>
          <p:nvPr>
            <p:ph type="pic" idx="21"/>
          </p:nvPr>
        </p:nvSpPr>
        <p:spPr>
          <a:xfrm>
            <a:off x="12382500" y="0"/>
            <a:ext cx="21945600" cy="13716002"/>
          </a:xfrm>
          <a:prstGeom prst="rect">
            <a:avLst/>
          </a:prstGeom>
        </p:spPr>
        <p:txBody>
          <a:bodyPr lIns="91439" tIns="45719" rIns="91439" bIns="45719">
            <a:noAutofit/>
          </a:bodyPr>
          <a:lstStyle/>
          <a:p>
            <a:pP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22" hasCustomPrompt="1"/>
          </p:nvPr>
        </p:nvSpPr>
        <p:spPr>
          <a:xfrm>
            <a:off x="1206500" y="4248503"/>
            <a:ext cx="9779000" cy="8256631"/>
          </a:xfrm>
          <a:prstGeom prst="rect">
            <a:avLst/>
          </a:prstGeom>
        </p:spPr>
        <p:txBody>
          <a:bodyPr/>
          <a:lstStyle/>
          <a:p>
            <a:pPr/>
            <a:r>
              <a:t>Slide bullet text</a:t>
            </a:r>
          </a:p>
        </p:txBody>
      </p:sp>
      <p:sp>
        <p:nvSpPr>
          <p:cNvPr id="64" name="01"/>
          <p:cNvSpPr txBox="1"/>
          <p:nvPr>
            <p:ph type="sldNum" sz="quarter" idx="2"/>
          </p:nvPr>
        </p:nvSpPr>
        <p:spPr>
          <a:xfrm>
            <a:off x="23558500" y="12483845"/>
            <a:ext cx="361188" cy="404115"/>
          </a:xfrm>
          <a:prstGeom prst="rect">
            <a:avLst/>
          </a:prstGeom>
        </p:spPr>
        <p:txBody>
          <a:bodyPr/>
          <a:lstStyle>
            <a:lvl1pPr>
              <a:defRPr sz="18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72" name="Slide Title"/>
          <p:cNvSpPr txBox="1"/>
          <p:nvPr>
            <p:ph type="title" hasCustomPrompt="1"/>
          </p:nvPr>
        </p:nvSpPr>
        <p:spPr>
          <a:xfrm>
            <a:off x="1206500" y="635000"/>
            <a:ext cx="21971000" cy="1689100"/>
          </a:xfrm>
          <a:prstGeom prst="rect">
            <a:avLst/>
          </a:prstGeom>
        </p:spPr>
        <p:txBody>
          <a:bodyPr/>
          <a:lstStyle/>
          <a:p>
            <a:pPr/>
            <a:r>
              <a:t>Slide Title</a:t>
            </a:r>
          </a:p>
        </p:txBody>
      </p:sp>
      <p:sp>
        <p:nvSpPr>
          <p:cNvPr id="73" name="Body Level One…"/>
          <p:cNvSpPr txBox="1"/>
          <p:nvPr>
            <p:ph type="body" sz="half" idx="21" hasCustomPrompt="1"/>
          </p:nvPr>
        </p:nvSpPr>
        <p:spPr>
          <a:xfrm>
            <a:off x="1206500" y="4248503"/>
            <a:ext cx="9779000" cy="8256631"/>
          </a:xfrm>
          <a:prstGeom prst="rect">
            <a:avLst/>
          </a:prstGeom>
        </p:spPr>
        <p:txBody>
          <a:bodyPr/>
          <a:lstStyle/>
          <a:p>
            <a:pPr/>
            <a:r>
              <a:t>Slide bullet text</a:t>
            </a:r>
          </a:p>
        </p:txBody>
      </p:sp>
      <p:sp>
        <p:nvSpPr>
          <p:cNvPr id="74"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Body Level One…"/>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21" hasCustomPrompt="1"/>
          </p:nvPr>
        </p:nvSpPr>
        <p:spPr>
          <a:xfrm>
            <a:off x="1206500" y="4248503"/>
            <a:ext cx="9779000" cy="8256631"/>
          </a:xfrm>
          <a:prstGeom prst="rect">
            <a:avLst/>
          </a:prstGeom>
        </p:spPr>
        <p:txBody>
          <a:bodyPr/>
          <a:lstStyle/>
          <a:p>
            <a:pPr/>
            <a:r>
              <a:t>Slide bullet text</a:t>
            </a:r>
          </a:p>
        </p:txBody>
      </p:sp>
      <p:sp>
        <p:nvSpPr>
          <p:cNvPr id="84"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500" y="3906899"/>
            <a:ext cx="21971005" cy="4648202"/>
          </a:xfrm>
          <a:prstGeom prst="rect">
            <a:avLst/>
          </a:prstGeom>
        </p:spPr>
        <p:txBody>
          <a:bodyPr anchor="ctr"/>
          <a:lstStyle>
            <a:lvl1pPr>
              <a:defRPr spc="-119" sz="12000"/>
            </a:lvl1pPr>
          </a:lstStyle>
          <a:p>
            <a:pPr/>
            <a:r>
              <a:t>Section Title</a:t>
            </a:r>
          </a:p>
        </p:txBody>
      </p:sp>
      <p:sp>
        <p:nvSpPr>
          <p:cNvPr id="92"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4B6079"/>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60641"/>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3" name="01"/>
          <p:cNvSpPr txBox="1"/>
          <p:nvPr>
            <p:ph type="sldNum" sz="quarter" idx="2"/>
          </p:nvPr>
        </p:nvSpPr>
        <p:spPr>
          <a:xfrm>
            <a:off x="23558500" y="12458700"/>
            <a:ext cx="388620" cy="429261"/>
          </a:xfrm>
          <a:prstGeom prst="rect">
            <a:avLst/>
          </a:prstGeom>
          <a:ln w="12700">
            <a:miter lim="400000"/>
          </a:ln>
        </p:spPr>
        <p:txBody>
          <a:bodyPr wrap="none" lIns="50800" tIns="50800" rIns="50800" bIns="50800" anchor="b">
            <a:spAutoFit/>
          </a:bodyPr>
          <a:lstStyle>
            <a:lvl1pPr defTabSz="584200">
              <a:spcBef>
                <a:spcPts val="0"/>
              </a:spcBef>
              <a:defRPr sz="2000">
                <a:solidFill>
                  <a:srgbClr val="FFFFFF"/>
                </a:solidFill>
                <a:latin typeface="Graphik"/>
                <a:ea typeface="Graphik"/>
                <a:cs typeface="Graphik"/>
                <a:sym typeface="Graphik"/>
              </a:defRPr>
            </a:lvl1pPr>
          </a:lstStyle>
          <a:p>
            <a:pPr/>
            <a:fld id="{86CB4B4D-7CA3-9044-876B-883B54F8677D}" type="slidenum"/>
          </a:p>
        </p:txBody>
      </p:sp>
      <p:sp>
        <p:nvSpPr>
          <p:cNvPr id="4" name="Title Text"/>
          <p:cNvSpPr txBox="1"/>
          <p:nvPr>
            <p:ph type="title"/>
          </p:nvPr>
        </p:nvSpPr>
        <p:spPr>
          <a:xfrm>
            <a:off x="3653366" y="2743200"/>
            <a:ext cx="19507201" cy="15174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1pPr>
      <a:lvl2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2pPr>
      <a:lvl3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3pPr>
      <a:lvl4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4pPr>
      <a:lvl5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5pPr>
      <a:lvl6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6pPr>
      <a:lvl7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7pPr>
      <a:lvl8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8pPr>
      <a:lvl9pPr marL="0" marR="0" indent="0" algn="l" defTabSz="2438337"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Produkt Extralight"/>
          <a:ea typeface="Produkt Extralight"/>
          <a:cs typeface="Produkt Extralight"/>
          <a:sym typeface="Produkt Extralight"/>
        </a:defRPr>
      </a:lvl9pPr>
    </p:titleStyle>
    <p:bodyStyle>
      <a:lvl1pPr marL="4572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1pPr>
      <a:lvl2pPr marL="9144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2pPr>
      <a:lvl3pPr marL="13716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3pPr>
      <a:lvl4pPr marL="18288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4pPr>
      <a:lvl5pPr marL="22860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5pPr>
      <a:lvl6pPr marL="27432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6pPr>
      <a:lvl7pPr marL="32004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7pPr>
      <a:lvl8pPr marL="36576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8pPr>
      <a:lvl9pPr marL="4114800" marR="0" indent="-457200" algn="l" defTabSz="2438337"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9pPr>
    </p:bodyStyle>
    <p:otherStyle>
      <a:lvl1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0" algn="l"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atabeaker@gmail.com" TargetMode="External"/><Relationship Id="rId3" Type="http://schemas.openxmlformats.org/officeDocument/2006/relationships/hyperlink" Target="https://github.com/dpnolan/pandemic" TargetMode="External"/><Relationship Id="rId4"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shwars/SlidingSIR/tree/master"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i.org/10.1002/sim.9164" TargetMode="External"/><Relationship Id="rId3" Type="http://schemas.openxmlformats.org/officeDocument/2006/relationships/hyperlink" Target="https://github.com/charlesm93/disease_transmission_workflow/tree/main" TargetMode="External"/><Relationship Id="rId4" Type="http://schemas.openxmlformats.org/officeDocument/2006/relationships/hyperlink" Target="https://mc-stan.org/learn-stan/case-studies/boarding_school_case_study.html" TargetMode="External"/><Relationship Id="rId5" Type="http://schemas.openxmlformats.org/officeDocument/2006/relationships/hyperlink" Target="https://pmc.ncbi.nlm.nih.gov/articles/PMC1603269/pdf/brmedj00115-0064.pdf" TargetMode="External"/><Relationship Id="rId6" Type="http://schemas.openxmlformats.org/officeDocument/2006/relationships/hyperlink" Target="https://www.kaggle.com/datasets/antonymgitau/influenza-england-1978-school-csv" TargetMode="External"/><Relationship Id="rId7" Type="http://schemas.openxmlformats.org/officeDocument/2006/relationships/hyperlink" Target="https://assets.gov.ie/122667/8379f0cc-5be3-4c89-9a1e-3b7328ae03af.pdf" TargetMode="External"/><Relationship Id="rId8" Type="http://schemas.openxmlformats.org/officeDocument/2006/relationships/hyperlink" Target="https://github.com/obrienjoey/ireland_covid_modelling" TargetMode="External"/><Relationship Id="rId9" Type="http://schemas.openxmlformats.org/officeDocument/2006/relationships/hyperlink" Target="http://19.geohive.ie/datasets/d8eb52d56273413b84b0187a4e9117be_0/about" TargetMode="External"/><Relationship Id="rId10" Type="http://schemas.openxmlformats.org/officeDocument/2006/relationships/hyperlink" Target="https://github.com/dpnolan/pandemic"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 Id="rId3" Type="http://schemas.openxmlformats.org/officeDocument/2006/relationships/hyperlink" Target="mailto:databeaker@gmail.com"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st.github.com/twiecki/43def0aa16ee6a23f822a124eb429958" TargetMode="External"/><Relationship Id="rId3"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7.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gov.uk/government/publications/reproduction-number-r-and-growth-rate-methodology/reproduction-number-r-and-growth-rate-methodology#fnref:1" TargetMode="External"/><Relationship Id="rId3"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birdwatchireland.ie/devastating-bird-flu-impacts-on-irish-seabirds-revealed-in-new-study/" TargetMode="External"/><Relationship Id="rId3"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databeaker@gmail.com" TargetMode="External"/><Relationship Id="rId3" Type="http://schemas.openxmlformats.org/officeDocument/2006/relationships/hyperlink" Target="https://github.com/dpnolan/pandemic" TargetMode="External"/><Relationship Id="rId4"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Citizenship for the Second Irish Century"/>
          <p:cNvSpPr txBox="1"/>
          <p:nvPr>
            <p:ph type="body" idx="22"/>
          </p:nvPr>
        </p:nvSpPr>
        <p:spPr>
          <a:xfrm>
            <a:off x="673975" y="8283378"/>
            <a:ext cx="11370022" cy="4263954"/>
          </a:xfrm>
          <a:prstGeom prst="rect">
            <a:avLst/>
          </a:prstGeom>
          <a:extLst>
            <a:ext uri="{C572A759-6A51-4108-AA02-DFA0A04FC94B}">
              <ma14:wrappingTextBoxFlag xmlns:ma14="http://schemas.microsoft.com/office/mac/drawingml/2011/main" val="1"/>
            </a:ext>
          </a:extLst>
        </p:spPr>
        <p:txBody>
          <a:bodyPr/>
          <a:lstStyle/>
          <a:p>
            <a:pPr defTabSz="79654">
              <a:lnSpc>
                <a:spcPct val="90000"/>
              </a:lnSpc>
              <a:defRPr spc="-66" sz="3400"/>
            </a:pPr>
            <a:r>
              <a:t>Peter Nolan</a:t>
            </a:r>
            <a:endParaRPr>
              <a:solidFill>
                <a:srgbClr val="FF2824"/>
              </a:solidFill>
            </a:endParaRPr>
          </a:p>
          <a:p>
            <a:pPr defTabSz="79654">
              <a:lnSpc>
                <a:spcPct val="90000"/>
              </a:lnSpc>
              <a:defRPr spc="-66" sz="3400"/>
            </a:pPr>
            <a:r>
              <a:rPr>
                <a:hlinkClick r:id="rId2" invalidUrl="" action="" tgtFrame="" tooltip="" history="1" highlightClick="0" endSnd="0"/>
              </a:rPr>
              <a:t>databeaker@gmail.com</a:t>
            </a:r>
          </a:p>
          <a:p>
            <a:pPr defTabSz="79654">
              <a:lnSpc>
                <a:spcPct val="90000"/>
              </a:lnSpc>
              <a:defRPr spc="-66" sz="3400"/>
            </a:pPr>
            <a:r>
              <a:rPr>
                <a:hlinkClick r:id="rId3" invalidUrl="" action="" tgtFrame="" tooltip="" history="1" highlightClick="0" endSnd="0"/>
              </a:rPr>
              <a:t>https://github.com/dpnolan/pandemic</a:t>
            </a:r>
          </a:p>
          <a:p>
            <a:pPr defTabSz="79654">
              <a:lnSpc>
                <a:spcPct val="90000"/>
              </a:lnSpc>
              <a:defRPr spc="-66" sz="3400"/>
            </a:pPr>
            <a:r>
              <a:t>@dpnolan</a:t>
            </a:r>
          </a:p>
          <a:p>
            <a:pPr defTabSz="79654">
              <a:lnSpc>
                <a:spcPct val="90000"/>
              </a:lnSpc>
              <a:defRPr spc="-66" sz="3400"/>
            </a:pPr>
          </a:p>
          <a:p>
            <a:pPr defTabSz="79654">
              <a:lnSpc>
                <a:spcPct val="90000"/>
              </a:lnSpc>
              <a:defRPr spc="-66" sz="3400"/>
            </a:pPr>
            <a:r>
              <a:t>Python Ireland,</a:t>
            </a:r>
          </a:p>
          <a:p>
            <a:pPr defTabSz="79654">
              <a:lnSpc>
                <a:spcPct val="90000"/>
              </a:lnSpc>
              <a:defRPr spc="-66" sz="3400"/>
            </a:pPr>
            <a:r>
              <a:t>Wednesday 7 July 2025</a:t>
            </a:r>
          </a:p>
          <a:p>
            <a:pPr defTabSz="79654">
              <a:lnSpc>
                <a:spcPct val="90000"/>
              </a:lnSpc>
              <a:defRPr spc="-66" sz="3400"/>
            </a:pPr>
            <a:r>
              <a:t>Workday, Dublin</a:t>
            </a:r>
          </a:p>
          <a:p>
            <a:pPr defTabSz="79654">
              <a:lnSpc>
                <a:spcPct val="90000"/>
              </a:lnSpc>
              <a:defRPr spc="-66" sz="3400"/>
            </a:pPr>
          </a:p>
          <a:p>
            <a:pPr defTabSz="79654">
              <a:lnSpc>
                <a:spcPct val="90000"/>
              </a:lnSpc>
              <a:defRPr spc="-66" sz="3400"/>
            </a:pPr>
          </a:p>
        </p:txBody>
      </p:sp>
      <p:sp>
        <p:nvSpPr>
          <p:cNvPr id="172" name="Building a Home for the Global Irish Nation"/>
          <p:cNvSpPr txBox="1"/>
          <p:nvPr>
            <p:ph type="title"/>
          </p:nvPr>
        </p:nvSpPr>
        <p:spPr>
          <a:xfrm>
            <a:off x="558800" y="2030372"/>
            <a:ext cx="12358449" cy="4648203"/>
          </a:xfrm>
          <a:prstGeom prst="rect">
            <a:avLst/>
          </a:prstGeom>
        </p:spPr>
        <p:txBody>
          <a:bodyPr/>
          <a:lstStyle>
            <a:lvl1pPr defTabSz="216027">
              <a:defRPr spc="-77" sz="7500"/>
            </a:lvl1pPr>
          </a:lstStyle>
          <a:p>
            <a:pPr/>
            <a:r>
              <a:t>Modelling the COVID Pandemic in Ireland with Bayesian Methods in Python</a:t>
            </a:r>
          </a:p>
        </p:txBody>
      </p:sp>
      <p:sp>
        <p:nvSpPr>
          <p:cNvPr id="173" name="01"/>
          <p:cNvSpPr txBox="1"/>
          <p:nvPr>
            <p:ph type="sldNum" sz="quarter" idx="2"/>
          </p:nvPr>
        </p:nvSpPr>
        <p:spPr>
          <a:xfrm>
            <a:off x="23558500" y="12458700"/>
            <a:ext cx="215646"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4" name="o24all.jpg" descr="o24all.jpg"/>
          <p:cNvPicPr>
            <a:picLocks noChangeAspect="1"/>
          </p:cNvPicPr>
          <p:nvPr/>
        </p:nvPicPr>
        <p:blipFill>
          <a:blip r:embed="rId4">
            <a:extLst/>
          </a:blip>
          <a:stretch>
            <a:fillRect/>
          </a:stretch>
        </p:blipFill>
        <p:spPr>
          <a:xfrm>
            <a:off x="14266575" y="2262066"/>
            <a:ext cx="8409605" cy="10421935"/>
          </a:xfrm>
          <a:prstGeom prst="rect">
            <a:avLst/>
          </a:prstGeom>
          <a:ln w="12700">
            <a:miter lim="400000"/>
          </a:ln>
        </p:spPr>
      </p:pic>
      <p:sp>
        <p:nvSpPr>
          <p:cNvPr id="175" name="From a protest at the Riskdag, the Swedish parliament, 29 April 2020"/>
          <p:cNvSpPr txBox="1"/>
          <p:nvPr/>
        </p:nvSpPr>
        <p:spPr>
          <a:xfrm>
            <a:off x="13850895" y="12710521"/>
            <a:ext cx="9240966" cy="479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FFFFFF"/>
                </a:solidFill>
              </a:defRPr>
            </a:lvl1pPr>
          </a:lstStyle>
          <a:p>
            <a:pPr/>
            <a:r>
              <a:t>From a protest at the Riskdag, the Swedish parliament, 29 April 2020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IR Model Dynamics"/>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defRPr sz="5225"/>
            </a:pPr>
            <a:r>
              <a:rPr sz="9500"/>
              <a:t>SIR Model Dynamics</a:t>
            </a:r>
          </a:p>
        </p:txBody>
      </p:sp>
      <p:sp>
        <p:nvSpPr>
          <p:cNvPr id="213" name="Body Level One…"/>
          <p:cNvSpPr txBox="1"/>
          <p:nvPr>
            <p:ph type="body" idx="21"/>
          </p:nvPr>
        </p:nvSpPr>
        <p:spPr>
          <a:xfrm>
            <a:off x="668088" y="3210635"/>
            <a:ext cx="13932057" cy="8587316"/>
          </a:xfrm>
          <a:prstGeom prst="rect">
            <a:avLst/>
          </a:prstGeom>
          <a:extLst>
            <a:ext uri="{C572A759-6A51-4108-AA02-DFA0A04FC94B}">
              <ma14:wrappingTextBoxFlag xmlns:ma14="http://schemas.microsoft.com/office/mac/drawingml/2011/main" val="1"/>
            </a:ext>
          </a:extLst>
        </p:spPr>
        <p:txBody>
          <a:bodyPr/>
          <a:lstStyle/>
          <a:p>
            <a:pPr marL="328863" indent="-328863" defTabSz="1999437">
              <a:spcBef>
                <a:spcPts val="3800"/>
              </a:spcBef>
              <a:defRPr sz="3280"/>
            </a:pPr>
            <a:r>
              <a:t>The population models assume otherwise homogenous populations with stable parameters - population, no births, deaths, migration or travel.  Also; </a:t>
            </a:r>
          </a:p>
          <a:p>
            <a:pPr marL="328863" indent="-328863" defTabSz="1999437">
              <a:spcBef>
                <a:spcPts val="3800"/>
              </a:spcBef>
              <a:defRPr sz="3280"/>
            </a:pPr>
            <a:r>
              <a:t>No reinfection - otherwise SIRS, SIS etc.  </a:t>
            </a:r>
          </a:p>
          <a:p>
            <a:pPr marL="328863" indent="-328863" defTabSz="1999437">
              <a:spcBef>
                <a:spcPts val="3800"/>
              </a:spcBef>
              <a:defRPr sz="3280"/>
            </a:pPr>
            <a:r>
              <a:t>Disease characteristics - no drift or variants</a:t>
            </a:r>
          </a:p>
          <a:p>
            <a:pPr marL="328863" indent="-328863" defTabSz="1999437">
              <a:spcBef>
                <a:spcPts val="3800"/>
              </a:spcBef>
              <a:defRPr sz="3280"/>
            </a:pPr>
            <a:r>
              <a:t>No changes in any vaccination </a:t>
            </a:r>
          </a:p>
          <a:p>
            <a:pPr marL="328863" indent="-328863" defTabSz="1999437">
              <a:spcBef>
                <a:spcPts val="3800"/>
              </a:spcBef>
              <a:defRPr sz="3280"/>
            </a:pPr>
            <a:r>
              <a:t>No Non-Pharmaceutical Interventions (NPI) like social distancing</a:t>
            </a:r>
          </a:p>
          <a:p>
            <a:pPr marL="328863" indent="-328863" defTabSz="1999437">
              <a:spcBef>
                <a:spcPts val="3800"/>
              </a:spcBef>
              <a:defRPr sz="3280"/>
            </a:pPr>
            <a:r>
              <a:t>Dynamics can be more complex: Work by Robert May et al. (1994) showed how chaotic, unpredictable behaviour arose within simple,  models without many inputs, a lesson all modellers need to take on board</a:t>
            </a:r>
          </a:p>
        </p:txBody>
      </p:sp>
      <p:sp>
        <p:nvSpPr>
          <p:cNvPr id="214" name="0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may92.jpg" descr="may92.jpg"/>
          <p:cNvPicPr>
            <a:picLocks noChangeAspect="1"/>
          </p:cNvPicPr>
          <p:nvPr/>
        </p:nvPicPr>
        <p:blipFill>
          <a:blip r:embed="rId2">
            <a:extLst/>
          </a:blip>
          <a:stretch>
            <a:fillRect/>
          </a:stretch>
        </p:blipFill>
        <p:spPr>
          <a:xfrm>
            <a:off x="15971074" y="2722395"/>
            <a:ext cx="6121401" cy="917225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Who and Where are the Global Irish?"/>
          <p:cNvSpPr txBox="1"/>
          <p:nvPr>
            <p:ph type="title"/>
          </p:nvPr>
        </p:nvSpPr>
        <p:spPr>
          <a:prstGeom prst="rect">
            <a:avLst/>
          </a:prstGeom>
        </p:spPr>
        <p:txBody>
          <a:bodyPr/>
          <a:lstStyle>
            <a:lvl1pPr defTabSz="2316421">
              <a:defRPr sz="9500"/>
            </a:lvl1pPr>
          </a:lstStyle>
          <a:p>
            <a:pPr/>
            <a:r>
              <a:t>Literature Review - Machine Learning</a:t>
            </a:r>
          </a:p>
        </p:txBody>
      </p:sp>
      <p:sp>
        <p:nvSpPr>
          <p:cNvPr id="218" name="01"/>
          <p:cNvSpPr txBox="1"/>
          <p:nvPr>
            <p:ph type="sldNum" sz="quarter" idx="2"/>
          </p:nvPr>
        </p:nvSpPr>
        <p:spPr>
          <a:xfrm>
            <a:off x="23558500" y="12458700"/>
            <a:ext cx="316992"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9" name="geron3.jpg" descr="geron3.jpg"/>
          <p:cNvPicPr>
            <a:picLocks noChangeAspect="1"/>
          </p:cNvPicPr>
          <p:nvPr/>
        </p:nvPicPr>
        <p:blipFill>
          <a:blip r:embed="rId2">
            <a:extLst/>
          </a:blip>
          <a:stretch>
            <a:fillRect/>
          </a:stretch>
        </p:blipFill>
        <p:spPr>
          <a:xfrm>
            <a:off x="15841416" y="3083771"/>
            <a:ext cx="5751925" cy="7548458"/>
          </a:xfrm>
          <a:prstGeom prst="rect">
            <a:avLst/>
          </a:prstGeom>
          <a:ln w="12700">
            <a:miter lim="400000"/>
          </a:ln>
        </p:spPr>
      </p:pic>
      <p:sp>
        <p:nvSpPr>
          <p:cNvPr id="220" name="The Irish Epidemiological Modelling Advisory Group  (IEMAG) was an independent team advising National Public Health Emergency Team and the Chief Medical Officer.  They independently produced the analysis for the government to act on.…"/>
          <p:cNvSpPr txBox="1"/>
          <p:nvPr/>
        </p:nvSpPr>
        <p:spPr>
          <a:xfrm>
            <a:off x="870867" y="2435453"/>
            <a:ext cx="12933914" cy="10600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buSzPct val="100000"/>
              <a:buChar char="•"/>
              <a:defRPr sz="2800">
                <a:solidFill>
                  <a:srgbClr val="FFFFFF"/>
                </a:solidFill>
                <a:latin typeface="Graphik Light"/>
                <a:ea typeface="Graphik Light"/>
                <a:cs typeface="Graphik Light"/>
                <a:sym typeface="Graphik Light"/>
              </a:defRPr>
            </a:pPr>
            <a:r>
              <a:t>The Irish Epidemiological Modelling Advisory Group  (IEMAG) was an independent team advising National Public Health Emergency Team and the Chief Medical Officer.  They independently produced the analysis for the government to act on.</a:t>
            </a:r>
          </a:p>
          <a:p>
            <a:pPr marL="457200" indent="-457200">
              <a:buSzPct val="100000"/>
              <a:buChar char="•"/>
              <a:defRPr sz="2800">
                <a:solidFill>
                  <a:srgbClr val="FFFFFF"/>
                </a:solidFill>
                <a:latin typeface="Graphik Light"/>
                <a:ea typeface="Graphik Light"/>
                <a:cs typeface="Graphik Light"/>
                <a:sym typeface="Graphik Light"/>
              </a:defRPr>
            </a:pPr>
            <a:r>
              <a:t>There were considerable differences in opinion: The government was surprised by the winter surges in infections 2020 and 2021 and reluctant to lock down further</a:t>
            </a:r>
          </a:p>
          <a:p>
            <a:pPr marL="457200" indent="-457200">
              <a:buSzPct val="100000"/>
              <a:buChar char="•"/>
              <a:defRPr sz="2800">
                <a:solidFill>
                  <a:srgbClr val="FFFFFF"/>
                </a:solidFill>
                <a:latin typeface="Graphik Light"/>
                <a:ea typeface="Graphik Light"/>
                <a:cs typeface="Graphik Light"/>
                <a:sym typeface="Graphik Light"/>
              </a:defRPr>
            </a:pPr>
            <a:r>
              <a:t>Some politicians gathered other data and models to challenge or ‘peer review’ IEMAG’s work.  FF health minister Stephen Donnelly wanted more of a ‘big data’ and ‘artificial intelligence’.  </a:t>
            </a:r>
          </a:p>
          <a:p>
            <a:pPr marL="457200" indent="-457200">
              <a:buSzPct val="100000"/>
              <a:buChar char="•"/>
              <a:defRPr sz="2800">
                <a:solidFill>
                  <a:srgbClr val="FFFFFF"/>
                </a:solidFill>
                <a:latin typeface="Graphik Light"/>
                <a:ea typeface="Graphik Light"/>
                <a:cs typeface="Graphik Light"/>
                <a:sym typeface="Graphik Light"/>
              </a:defRPr>
            </a:pPr>
            <a:r>
              <a:t>External consulting firms supported this under the “1 Government Centre” programme.  They wanted to access many forms of data including VISA card payments, CCTV and mobile phone network mobility data.  </a:t>
            </a:r>
          </a:p>
          <a:p>
            <a:pPr marL="457200" indent="-457200">
              <a:buSzPct val="100000"/>
              <a:buChar char="•"/>
              <a:defRPr sz="2800">
                <a:solidFill>
                  <a:srgbClr val="FFFFFF"/>
                </a:solidFill>
                <a:latin typeface="Graphik Light"/>
                <a:ea typeface="Graphik Light"/>
                <a:cs typeface="Graphik Light"/>
                <a:sym typeface="Graphik Light"/>
              </a:defRPr>
            </a:pPr>
            <a:r>
              <a:t>In spite of support from the politicians, IEMAG did not back down and the alternatives supported its scenarios </a:t>
            </a:r>
          </a:p>
          <a:p>
            <a:pPr marL="457200" indent="-457200">
              <a:buSzPct val="100000"/>
              <a:buChar char="•"/>
              <a:defRPr sz="2800">
                <a:solidFill>
                  <a:srgbClr val="FFFFFF"/>
                </a:solidFill>
                <a:latin typeface="Graphik Light"/>
                <a:ea typeface="Graphik Light"/>
                <a:cs typeface="Graphik Light"/>
                <a:sym typeface="Graphik Light"/>
              </a:defRPr>
            </a:pPr>
            <a:r>
              <a:t>No real Dail, press or academic scrutiny of the Irish models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he SIR Model - Specification"/>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defRPr sz="5225"/>
            </a:pPr>
            <a:r>
              <a:rPr sz="9500"/>
              <a:t>The SIR Model - Specification</a:t>
            </a:r>
          </a:p>
        </p:txBody>
      </p:sp>
      <p:sp>
        <p:nvSpPr>
          <p:cNvPr id="223" name="Body Level One…"/>
          <p:cNvSpPr txBox="1"/>
          <p:nvPr>
            <p:ph type="body" idx="21"/>
          </p:nvPr>
        </p:nvSpPr>
        <p:spPr>
          <a:xfrm>
            <a:off x="770088" y="6645996"/>
            <a:ext cx="22615224" cy="5659807"/>
          </a:xfrm>
          <a:prstGeom prst="rect">
            <a:avLst/>
          </a:prstGeom>
          <a:extLst>
            <a:ext uri="{C572A759-6A51-4108-AA02-DFA0A04FC94B}">
              <ma14:wrappingTextBoxFlag xmlns:ma14="http://schemas.microsoft.com/office/mac/drawingml/2011/main" val="1"/>
            </a:ext>
          </a:extLst>
        </p:spPr>
        <p:txBody>
          <a:bodyPr/>
          <a:lstStyle/>
          <a:p>
            <a:pPr marL="252663" indent="-252663" defTabSz="1536152">
              <a:spcBef>
                <a:spcPts val="2900"/>
              </a:spcBef>
              <a:defRPr sz="2520"/>
            </a:pPr>
            <a:r>
              <a:t>These divide the population into homogenous groups or compartments representing stages in the infection process</a:t>
            </a:r>
          </a:p>
          <a:p>
            <a:pPr marL="252663" indent="-252663" defTabSz="1536152">
              <a:spcBef>
                <a:spcPts val="2900"/>
              </a:spcBef>
              <a:defRPr sz="2520"/>
            </a:pPr>
            <a:r>
              <a:t>SIR is commonly used for ‘flu, stages are different for each disease e.g. SEIR, SIS, etc. </a:t>
            </a:r>
          </a:p>
          <a:p>
            <a:pPr marL="252663" indent="-252663" defTabSz="1536152">
              <a:spcBef>
                <a:spcPts val="2900"/>
              </a:spcBef>
              <a:defRPr sz="2520"/>
            </a:pPr>
            <a:r>
              <a:t>Use difference and differential equations, math tools were available 100 years ago</a:t>
            </a:r>
          </a:p>
          <a:p>
            <a:pPr marL="252663" indent="-252663" defTabSz="1536152">
              <a:spcBef>
                <a:spcPts val="2900"/>
              </a:spcBef>
              <a:defRPr sz="2520"/>
            </a:pPr>
            <a:r>
              <a:t>N is total population modelled, for example the population of the Republic of Ireland</a:t>
            </a:r>
          </a:p>
          <a:p>
            <a:pPr marL="252663" indent="-252663" defTabSz="1536152">
              <a:spcBef>
                <a:spcPts val="2900"/>
              </a:spcBef>
              <a:defRPr sz="2520"/>
            </a:pPr>
            <a:r>
              <a:t>S_t, Susceptible may be infected, a portion become so based on beta, 𝜷, the transmission rate, the constant rate of infectious contact between individuals</a:t>
            </a:r>
          </a:p>
          <a:p>
            <a:pPr marL="252663" indent="-252663" defTabSz="1536152">
              <a:spcBef>
                <a:spcPts val="2900"/>
              </a:spcBef>
              <a:defRPr sz="2520"/>
            </a:pPr>
            <a:r>
              <a:t>I_t, Infected have caught the disease and show symptoms and are infectious</a:t>
            </a:r>
          </a:p>
          <a:p>
            <a:pPr marL="252663" indent="-252663" defTabSz="1536152">
              <a:spcBef>
                <a:spcPts val="2900"/>
              </a:spcBef>
              <a:defRPr sz="2520"/>
            </a:pPr>
            <a:r>
              <a:t>R_t, Recovered, have got better or die at the recovery rate gamma, 𝜸, from among the Infected I(t).  </a:t>
            </a:r>
          </a:p>
        </p:txBody>
      </p:sp>
      <p:sp>
        <p:nvSpPr>
          <p:cNvPr id="224" name="01"/>
          <p:cNvSpPr txBox="1"/>
          <p:nvPr>
            <p:ph type="sldNum" sz="quarter" idx="2"/>
          </p:nvPr>
        </p:nvSpPr>
        <p:spPr>
          <a:xfrm>
            <a:off x="23558500" y="12458700"/>
            <a:ext cx="356362"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5" name="SIR.png" descr="SIR.png"/>
          <p:cNvPicPr>
            <a:picLocks noChangeAspect="1"/>
          </p:cNvPicPr>
          <p:nvPr/>
        </p:nvPicPr>
        <p:blipFill>
          <a:blip r:embed="rId2">
            <a:extLst/>
          </a:blip>
          <a:stretch>
            <a:fillRect/>
          </a:stretch>
        </p:blipFill>
        <p:spPr>
          <a:xfrm>
            <a:off x="1879272" y="3205435"/>
            <a:ext cx="12737272" cy="3165654"/>
          </a:xfrm>
          <a:prstGeom prst="rect">
            <a:avLst/>
          </a:prstGeom>
          <a:ln w="12700">
            <a:miter lim="400000"/>
          </a:ln>
        </p:spPr>
      </p:pic>
      <p:pic>
        <p:nvPicPr>
          <p:cNvPr id="226" name="equations.png" descr="equations.png"/>
          <p:cNvPicPr>
            <a:picLocks noChangeAspect="1"/>
          </p:cNvPicPr>
          <p:nvPr/>
        </p:nvPicPr>
        <p:blipFill>
          <a:blip r:embed="rId3">
            <a:extLst/>
          </a:blip>
          <a:stretch>
            <a:fillRect/>
          </a:stretch>
        </p:blipFill>
        <p:spPr>
          <a:xfrm>
            <a:off x="16095200" y="3205435"/>
            <a:ext cx="3176570" cy="316565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he SIR Ordinary Differential Equations"/>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defRPr sz="5225"/>
            </a:pPr>
            <a:r>
              <a:rPr sz="9500"/>
              <a:t>The SIR Ordinary Differential Equations</a:t>
            </a:r>
          </a:p>
        </p:txBody>
      </p:sp>
      <p:sp>
        <p:nvSpPr>
          <p:cNvPr id="229" name="Body Level One…"/>
          <p:cNvSpPr txBox="1"/>
          <p:nvPr>
            <p:ph type="body" idx="21"/>
          </p:nvPr>
        </p:nvSpPr>
        <p:spPr>
          <a:xfrm>
            <a:off x="770088" y="6645996"/>
            <a:ext cx="22615224" cy="5659807"/>
          </a:xfrm>
          <a:prstGeom prst="rect">
            <a:avLst/>
          </a:prstGeom>
          <a:extLst>
            <a:ext uri="{C572A759-6A51-4108-AA02-DFA0A04FC94B}">
              <ma14:wrappingTextBoxFlag xmlns:ma14="http://schemas.microsoft.com/office/mac/drawingml/2011/main" val="1"/>
            </a:ext>
          </a:extLst>
        </p:spPr>
        <p:txBody>
          <a:bodyPr/>
          <a:lstStyle/>
          <a:p>
            <a:pPr marL="300789" indent="-300789" defTabSz="1828753">
              <a:spcBef>
                <a:spcPts val="3500"/>
              </a:spcBef>
              <a:defRPr sz="3000"/>
            </a:pPr>
            <a:r>
              <a:t>S reduced by new infections, calculated by infected as proportion of Beta, 𝜷, the transmission rate, the constant rate of infectious contact between individuals, scaled by S(t) and I(t)</a:t>
            </a:r>
          </a:p>
          <a:p>
            <a:pPr marL="300789" indent="-300789" defTabSz="1828753">
              <a:spcBef>
                <a:spcPts val="3500"/>
              </a:spcBef>
              <a:defRPr sz="3000"/>
            </a:pPr>
            <a:r>
              <a:t>I_t, Infected increase with new infections, transmit the infection in turn, reduced by recovery </a:t>
            </a:r>
          </a:p>
          <a:p>
            <a:pPr marL="300789" indent="-300789" defTabSz="1828753">
              <a:spcBef>
                <a:spcPts val="3500"/>
              </a:spcBef>
              <a:defRPr sz="3000"/>
            </a:pPr>
            <a:r>
              <a:t>R_t, Recovered, have got better or die at a rate gamma, 𝜸, among the Infected </a:t>
            </a:r>
          </a:p>
          <a:p>
            <a:pPr marL="300789" indent="-300789" defTabSz="1828753">
              <a:spcBef>
                <a:spcPts val="3500"/>
              </a:spcBef>
              <a:defRPr sz="3000"/>
            </a:pPr>
            <a:r>
              <a:t>N, the total population at start time, and N = S + I +R</a:t>
            </a:r>
          </a:p>
          <a:p>
            <a:pPr marL="300789" indent="-300789" defTabSz="1828753">
              <a:spcBef>
                <a:spcPts val="3500"/>
              </a:spcBef>
              <a:defRPr sz="3000"/>
            </a:pPr>
            <a:r>
              <a:t>Personal characteristics - age, gender, recent travel, location, usually dealt with by separate models, or hierarchical model, but can be included as a model variable</a:t>
            </a:r>
          </a:p>
        </p:txBody>
      </p:sp>
      <p:sp>
        <p:nvSpPr>
          <p:cNvPr id="230" name="01"/>
          <p:cNvSpPr txBox="1"/>
          <p:nvPr>
            <p:ph type="sldNum" sz="quarter" idx="2"/>
          </p:nvPr>
        </p:nvSpPr>
        <p:spPr>
          <a:xfrm>
            <a:off x="23558500" y="12458700"/>
            <a:ext cx="369062"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1" name="SIR.png" descr="SIR.png"/>
          <p:cNvPicPr>
            <a:picLocks noChangeAspect="1"/>
          </p:cNvPicPr>
          <p:nvPr/>
        </p:nvPicPr>
        <p:blipFill>
          <a:blip r:embed="rId2">
            <a:extLst/>
          </a:blip>
          <a:stretch>
            <a:fillRect/>
          </a:stretch>
        </p:blipFill>
        <p:spPr>
          <a:xfrm>
            <a:off x="1879272" y="3205435"/>
            <a:ext cx="12737272" cy="3165654"/>
          </a:xfrm>
          <a:prstGeom prst="rect">
            <a:avLst/>
          </a:prstGeom>
          <a:ln w="12700">
            <a:miter lim="400000"/>
          </a:ln>
        </p:spPr>
      </p:pic>
      <p:pic>
        <p:nvPicPr>
          <p:cNvPr id="232" name="equations.png" descr="equations.png"/>
          <p:cNvPicPr>
            <a:picLocks noChangeAspect="1"/>
          </p:cNvPicPr>
          <p:nvPr/>
        </p:nvPicPr>
        <p:blipFill>
          <a:blip r:embed="rId3">
            <a:extLst/>
          </a:blip>
          <a:stretch>
            <a:fillRect/>
          </a:stretch>
        </p:blipFill>
        <p:spPr>
          <a:xfrm>
            <a:off x="16667760" y="3205435"/>
            <a:ext cx="3176570" cy="316565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IR Model Dynamics"/>
          <p:cNvSpPr txBox="1"/>
          <p:nvPr>
            <p:ph type="title"/>
          </p:nvPr>
        </p:nvSpPr>
        <p:spPr>
          <a:xfrm>
            <a:off x="1206500" y="647723"/>
            <a:ext cx="21971000" cy="1689101"/>
          </a:xfrm>
          <a:prstGeom prst="rect">
            <a:avLst/>
          </a:prstGeom>
        </p:spPr>
        <p:txBody>
          <a:bodyPr/>
          <a:lstStyle>
            <a:lvl1pPr defTabSz="784225">
              <a:lnSpc>
                <a:spcPct val="100000"/>
              </a:lnSpc>
              <a:defRPr spc="0" sz="9500"/>
            </a:lvl1pPr>
          </a:lstStyle>
          <a:p>
            <a:pPr>
              <a:defRPr sz="5225"/>
            </a:pPr>
            <a:r>
              <a:rPr sz="9500"/>
              <a:t>SIR Model Dynamics</a:t>
            </a:r>
          </a:p>
        </p:txBody>
      </p:sp>
      <p:sp>
        <p:nvSpPr>
          <p:cNvPr id="235" name="Body Level One…"/>
          <p:cNvSpPr txBox="1"/>
          <p:nvPr>
            <p:ph type="body" idx="21"/>
          </p:nvPr>
        </p:nvSpPr>
        <p:spPr>
          <a:xfrm>
            <a:off x="744429" y="3261529"/>
            <a:ext cx="10629874" cy="8446491"/>
          </a:xfrm>
          <a:prstGeom prst="rect">
            <a:avLst/>
          </a:prstGeom>
          <a:extLst>
            <a:ext uri="{C572A759-6A51-4108-AA02-DFA0A04FC94B}">
              <ma14:wrappingTextBoxFlag xmlns:ma14="http://schemas.microsoft.com/office/mac/drawingml/2011/main" val="1"/>
            </a:ext>
          </a:extLst>
        </p:spPr>
        <p:txBody>
          <a:bodyPr/>
          <a:lstStyle/>
          <a:p>
            <a:pPr marL="385010" indent="-385010" defTabSz="2340804">
              <a:spcBef>
                <a:spcPts val="4500"/>
              </a:spcBef>
              <a:defRPr sz="3839"/>
            </a:pPr>
            <a:r>
              <a:t>Dynamics - typical changes over time, growth, rise and fall in infections</a:t>
            </a:r>
          </a:p>
          <a:p>
            <a:pPr marL="385010" indent="-385010" defTabSz="2340804">
              <a:spcBef>
                <a:spcPts val="4500"/>
              </a:spcBef>
              <a:defRPr sz="3839"/>
            </a:pPr>
            <a:r>
              <a:t>See Jupyter workbook 1</a:t>
            </a:r>
          </a:p>
          <a:p>
            <a:pPr marL="385010" indent="-385010" defTabSz="2340804">
              <a:spcBef>
                <a:spcPts val="4500"/>
              </a:spcBef>
              <a:defRPr sz="3839"/>
            </a:pPr>
            <a:r>
              <a:t>Flu example based on ‘flu in Ireland, β = 0.5, 𝝲 = 1/3, N = 4.9 million people</a:t>
            </a:r>
          </a:p>
          <a:p>
            <a:pPr marL="385010" indent="-385010" defTabSz="2340804">
              <a:spcBef>
                <a:spcPts val="4500"/>
              </a:spcBef>
              <a:defRPr sz="3839"/>
            </a:pPr>
            <a:r>
              <a:t>Susceptible become Infected, the Infected Recover or die</a:t>
            </a:r>
          </a:p>
          <a:p>
            <a:pPr marL="385010" indent="-385010" defTabSz="2340804">
              <a:spcBef>
                <a:spcPts val="4500"/>
              </a:spcBef>
              <a:defRPr sz="3839"/>
            </a:pPr>
            <a:r>
              <a:t>Infections peak, but as a small part of the total population at any one time</a:t>
            </a:r>
          </a:p>
        </p:txBody>
      </p:sp>
      <p:sp>
        <p:nvSpPr>
          <p:cNvPr id="236" name="01"/>
          <p:cNvSpPr txBox="1"/>
          <p:nvPr>
            <p:ph type="sldNum" sz="quarter" idx="2"/>
          </p:nvPr>
        </p:nvSpPr>
        <p:spPr>
          <a:xfrm>
            <a:off x="23558500" y="12458700"/>
            <a:ext cx="367284"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Text"/>
          <p:cNvSpPr txBox="1"/>
          <p:nvPr/>
        </p:nvSpPr>
        <p:spPr>
          <a:xfrm>
            <a:off x="11622278" y="6479539"/>
            <a:ext cx="1139445" cy="756921"/>
          </a:xfrm>
          <a:prstGeom prst="rect">
            <a:avLst/>
          </a:prstGeom>
          <a:ln w="12700">
            <a:miter lim="400000"/>
          </a:ln>
        </p:spPr>
        <p:txBody>
          <a:bodyPr wrap="none" lIns="50800" tIns="50800" rIns="50800" bIns="50800" anchor="ctr">
            <a:spAutoFit/>
          </a:bodyPr>
          <a:lstStyle/>
          <a:p>
            <a:pPr/>
          </a:p>
        </p:txBody>
      </p:sp>
      <p:pic>
        <p:nvPicPr>
          <p:cNvPr id="238" name="SImul1.png" descr="SImul1.png"/>
          <p:cNvPicPr>
            <a:picLocks noChangeAspect="1"/>
          </p:cNvPicPr>
          <p:nvPr/>
        </p:nvPicPr>
        <p:blipFill>
          <a:blip r:embed="rId2">
            <a:extLst/>
          </a:blip>
          <a:stretch>
            <a:fillRect/>
          </a:stretch>
        </p:blipFill>
        <p:spPr>
          <a:xfrm>
            <a:off x="14353903" y="2093790"/>
            <a:ext cx="7215862" cy="5840176"/>
          </a:xfrm>
          <a:prstGeom prst="rect">
            <a:avLst/>
          </a:prstGeom>
          <a:ln w="12700">
            <a:miter lim="400000"/>
          </a:ln>
        </p:spPr>
      </p:pic>
      <p:pic>
        <p:nvPicPr>
          <p:cNvPr id="239" name="infect1.png" descr="infect1.png"/>
          <p:cNvPicPr>
            <a:picLocks noChangeAspect="1"/>
          </p:cNvPicPr>
          <p:nvPr/>
        </p:nvPicPr>
        <p:blipFill>
          <a:blip r:embed="rId3">
            <a:extLst/>
          </a:blip>
          <a:stretch>
            <a:fillRect/>
          </a:stretch>
        </p:blipFill>
        <p:spPr>
          <a:xfrm>
            <a:off x="14353903" y="7977141"/>
            <a:ext cx="7215862" cy="521947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IR Model Dynamics"/>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defRPr sz="5225"/>
            </a:pPr>
            <a:r>
              <a:rPr sz="9500"/>
              <a:t>SIR Model Dynamics</a:t>
            </a:r>
          </a:p>
        </p:txBody>
      </p:sp>
      <p:sp>
        <p:nvSpPr>
          <p:cNvPr id="242" name="Body Level One…"/>
          <p:cNvSpPr txBox="1"/>
          <p:nvPr>
            <p:ph type="body" idx="21"/>
          </p:nvPr>
        </p:nvSpPr>
        <p:spPr>
          <a:xfrm>
            <a:off x="668088" y="3299700"/>
            <a:ext cx="12145852" cy="8587316"/>
          </a:xfrm>
          <a:prstGeom prst="rect">
            <a:avLst/>
          </a:prstGeom>
          <a:extLst>
            <a:ext uri="{C572A759-6A51-4108-AA02-DFA0A04FC94B}">
              <ma14:wrappingTextBoxFlag xmlns:ma14="http://schemas.microsoft.com/office/mac/drawingml/2011/main" val="1"/>
            </a:ext>
          </a:extLst>
        </p:spPr>
        <p:txBody>
          <a:bodyPr/>
          <a:lstStyle/>
          <a:p>
            <a:pPr marL="264694" indent="-264694" defTabSz="1609303">
              <a:spcBef>
                <a:spcPts val="3100"/>
              </a:spcBef>
              <a:defRPr sz="2640"/>
            </a:pPr>
            <a:r>
              <a:t>R_0 (‘R zero’) is the average number of infections from the first infected person in the population</a:t>
            </a:r>
          </a:p>
          <a:p>
            <a:pPr marL="264694" indent="-264694" defTabSz="1609303">
              <a:spcBef>
                <a:spcPts val="3100"/>
              </a:spcBef>
              <a:defRPr sz="2640"/>
            </a:pPr>
            <a:r>
              <a:t>R_0 = β/𝝲 = 0.5/( 1/3) * (S/N) = 1.5</a:t>
            </a:r>
          </a:p>
          <a:p>
            <a:pPr marL="264694" indent="-264694" defTabSz="1609303">
              <a:spcBef>
                <a:spcPts val="3100"/>
              </a:spcBef>
              <a:defRPr sz="2640"/>
            </a:pPr>
            <a:r>
              <a:t>COVID began around 4, 1.5 to 2 is typical for seasonal ‘flu, measles around 20</a:t>
            </a:r>
          </a:p>
          <a:p>
            <a:pPr marL="264694" indent="-264694" defTabSz="1609303">
              <a:spcBef>
                <a:spcPts val="3100"/>
              </a:spcBef>
              <a:defRPr sz="2640"/>
            </a:pPr>
            <a:r>
              <a:t>R_t or ‘R number’ is the variable used in forecasting to alter change</a:t>
            </a:r>
          </a:p>
          <a:p>
            <a:pPr marL="264694" indent="-264694" defTabSz="1609303">
              <a:spcBef>
                <a:spcPts val="3100"/>
              </a:spcBef>
              <a:defRPr sz="2640"/>
            </a:pPr>
            <a:r>
              <a:t>IF R_t &lt;1, then the infection is not growing, if R_t&gt;1, it will grow</a:t>
            </a:r>
          </a:p>
          <a:p>
            <a:pPr marL="264694" indent="-264694" defTabSz="1609303">
              <a:spcBef>
                <a:spcPts val="3100"/>
              </a:spcBef>
              <a:defRPr sz="2640"/>
            </a:pPr>
            <a:r>
              <a:t>Over time, R_t declines as more of the population pass through infection, as S declines</a:t>
            </a:r>
          </a:p>
          <a:p>
            <a:pPr marL="264694" indent="-264694" defTabSz="1609303">
              <a:spcBef>
                <a:spcPts val="3100"/>
              </a:spcBef>
              <a:defRPr sz="2640"/>
            </a:pPr>
            <a:r>
              <a:t>In our example, when S/N = 2/3 then, R_t=1, called the Herd Immunity Threshold.  The epidemic will no longer grow, which vaccines or reinfections.  Vaccination strategy targets this.  </a:t>
            </a:r>
          </a:p>
          <a:p>
            <a:pPr marL="264694" indent="-264694" defTabSz="1609303">
              <a:spcBef>
                <a:spcPts val="3100"/>
              </a:spcBef>
              <a:defRPr sz="2640"/>
            </a:pPr>
            <a:r>
              <a:t>‘Contagion’ movie explainer: https://www.youtube.com/watch?v=X-YR3UlH3aA</a:t>
            </a:r>
          </a:p>
        </p:txBody>
      </p:sp>
      <p:sp>
        <p:nvSpPr>
          <p:cNvPr id="243" name="01"/>
          <p:cNvSpPr txBox="1"/>
          <p:nvPr>
            <p:ph type="sldNum" sz="quarter" idx="2"/>
          </p:nvPr>
        </p:nvSpPr>
        <p:spPr>
          <a:xfrm>
            <a:off x="23558500" y="12458700"/>
            <a:ext cx="36474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4" name="R_n.png" descr="R_n.png"/>
          <p:cNvPicPr>
            <a:picLocks noChangeAspect="1"/>
          </p:cNvPicPr>
          <p:nvPr/>
        </p:nvPicPr>
        <p:blipFill>
          <a:blip r:embed="rId2">
            <a:extLst/>
          </a:blip>
          <a:stretch>
            <a:fillRect/>
          </a:stretch>
        </p:blipFill>
        <p:spPr>
          <a:xfrm>
            <a:off x="13795509" y="4047630"/>
            <a:ext cx="9297324" cy="709145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Bayesian Estimation"/>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defRPr sz="5225"/>
            </a:pPr>
            <a:r>
              <a:rPr sz="9500"/>
              <a:t>Bayesian Estimation</a:t>
            </a:r>
          </a:p>
        </p:txBody>
      </p:sp>
      <p:sp>
        <p:nvSpPr>
          <p:cNvPr id="247" name="Body Level One…"/>
          <p:cNvSpPr txBox="1"/>
          <p:nvPr>
            <p:ph type="body" idx="21"/>
          </p:nvPr>
        </p:nvSpPr>
        <p:spPr>
          <a:xfrm>
            <a:off x="502681" y="3019781"/>
            <a:ext cx="22615224" cy="7988186"/>
          </a:xfrm>
          <a:prstGeom prst="rect">
            <a:avLst/>
          </a:prstGeom>
          <a:extLst>
            <a:ext uri="{C572A759-6A51-4108-AA02-DFA0A04FC94B}">
              <ma14:wrappingTextBoxFlag xmlns:ma14="http://schemas.microsoft.com/office/mac/drawingml/2011/main" val="1"/>
            </a:ext>
          </a:extLst>
        </p:spPr>
        <p:txBody>
          <a:bodyPr/>
          <a:lstStyle/>
          <a:p>
            <a:pPr marL="348915" indent="-348915" defTabSz="2121354">
              <a:spcBef>
                <a:spcPts val="4000"/>
              </a:spcBef>
              <a:defRPr sz="3480"/>
            </a:pPr>
            <a:r>
              <a:t>Model the parameters as random variables to be estimated</a:t>
            </a:r>
          </a:p>
          <a:p>
            <a:pPr marL="348915" indent="-348915" defTabSz="2121354">
              <a:spcBef>
                <a:spcPts val="4000"/>
              </a:spcBef>
              <a:defRPr sz="3480"/>
            </a:pPr>
            <a:r>
              <a:t>From the perspective of early to mid 2020, the underlying parameters for COVID were only going to become clear over time as evidence was gathered and published</a:t>
            </a:r>
          </a:p>
          <a:p>
            <a:pPr marL="348915" indent="-348915" defTabSz="2121354">
              <a:spcBef>
                <a:spcPts val="4000"/>
              </a:spcBef>
              <a:defRPr sz="3480"/>
            </a:pPr>
            <a:r>
              <a:t>Making assumptions about distributions would be premature</a:t>
            </a:r>
          </a:p>
          <a:p>
            <a:pPr marL="348915" indent="-348915" defTabSz="2121354">
              <a:spcBef>
                <a:spcPts val="4000"/>
              </a:spcBef>
              <a:defRPr sz="3480"/>
            </a:pPr>
            <a:r>
              <a:t>Some informative data is available early on and we best incorporate it into our analysis</a:t>
            </a:r>
          </a:p>
          <a:p>
            <a:pPr marL="348915" indent="-348915" defTabSz="2121354">
              <a:spcBef>
                <a:spcPts val="4000"/>
              </a:spcBef>
              <a:defRPr sz="3480"/>
            </a:pPr>
            <a:r>
              <a:t>Expert opinion should be incorporated where useful</a:t>
            </a:r>
          </a:p>
          <a:p>
            <a:pPr marL="348915" indent="-348915" defTabSz="2121354">
              <a:spcBef>
                <a:spcPts val="4000"/>
              </a:spcBef>
              <a:defRPr sz="3480"/>
            </a:pPr>
            <a:r>
              <a:t>Also, our uncertainty and updates to it as more and data is observed should be updated over time</a:t>
            </a:r>
          </a:p>
          <a:p>
            <a:pPr marL="348915" indent="-348915" defTabSz="2121354">
              <a:spcBef>
                <a:spcPts val="4000"/>
              </a:spcBef>
              <a:defRPr sz="3480"/>
            </a:pPr>
            <a:r>
              <a:t>All these argue for a Bayesian rather than a simple ODE approach</a:t>
            </a:r>
          </a:p>
        </p:txBody>
      </p:sp>
      <p:sp>
        <p:nvSpPr>
          <p:cNvPr id="248" name="01"/>
          <p:cNvSpPr txBox="1"/>
          <p:nvPr>
            <p:ph type="sldNum" sz="quarter" idx="2"/>
          </p:nvPr>
        </p:nvSpPr>
        <p:spPr>
          <a:xfrm>
            <a:off x="23558499" y="12458700"/>
            <a:ext cx="37287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IR Model Estimation"/>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defRPr sz="5225"/>
            </a:pPr>
            <a:r>
              <a:rPr sz="9500"/>
              <a:t>SIR Model Estimation</a:t>
            </a:r>
          </a:p>
        </p:txBody>
      </p:sp>
      <p:sp>
        <p:nvSpPr>
          <p:cNvPr id="251" name="Body Level One…"/>
          <p:cNvSpPr txBox="1"/>
          <p:nvPr>
            <p:ph type="body" idx="21"/>
          </p:nvPr>
        </p:nvSpPr>
        <p:spPr>
          <a:xfrm>
            <a:off x="642640" y="2994334"/>
            <a:ext cx="22615224" cy="8587316"/>
          </a:xfrm>
          <a:prstGeom prst="rect">
            <a:avLst/>
          </a:prstGeom>
          <a:extLst>
            <a:ext uri="{C572A759-6A51-4108-AA02-DFA0A04FC94B}">
              <ma14:wrappingTextBoxFlag xmlns:ma14="http://schemas.microsoft.com/office/mac/drawingml/2011/main" val="1"/>
            </a:ext>
          </a:extLst>
        </p:spPr>
        <p:txBody>
          <a:bodyPr/>
          <a:lstStyle/>
          <a:p>
            <a:pPr marL="401052" indent="-401052"/>
            <a:r>
              <a:t>Textbooks such as Vynnycky &amp; White (2010) and a shelf full of others in Trinity’s library do not cover estimation, to my surprise</a:t>
            </a:r>
          </a:p>
          <a:p>
            <a:pPr marL="401052" indent="-401052"/>
            <a:r>
              <a:t>Searching during 2020 for an estimation of a simple population model, I found almost nothing published</a:t>
            </a:r>
          </a:p>
          <a:p>
            <a:pPr marL="401052" indent="-401052"/>
            <a:r>
              <a:t>One simple approach was to solve the Ordinary Differential Equation (ODE) system</a:t>
            </a:r>
          </a:p>
          <a:p>
            <a:pPr marL="401052" indent="-401052"/>
            <a:r>
              <a:t>One non-specialist, some Russian developers at Microsoft and students, implemented this in Python using scipy.integrate.odeint to model and scipy.optimize to fit the data up to June 2020: See Petrova et al. at </a:t>
            </a:r>
            <a:r>
              <a:rPr u="sng">
                <a:solidFill>
                  <a:srgbClr val="0000FF"/>
                </a:solidFill>
                <a:uFill>
                  <a:solidFill>
                    <a:srgbClr val="0000FF"/>
                  </a:solidFill>
                </a:uFill>
                <a:hlinkClick r:id="rId2" invalidUrl="" action="" tgtFrame="" tooltip="" history="1" highlightClick="0" endSnd="0"/>
              </a:rPr>
              <a:t>https://github.com/shwars/SlidingSIR/tree/master</a:t>
            </a:r>
          </a:p>
        </p:txBody>
      </p:sp>
      <p:sp>
        <p:nvSpPr>
          <p:cNvPr id="252" name="01"/>
          <p:cNvSpPr txBox="1"/>
          <p:nvPr>
            <p:ph type="sldNum" sz="quarter" idx="2"/>
          </p:nvPr>
        </p:nvSpPr>
        <p:spPr>
          <a:xfrm>
            <a:off x="23558500" y="12458700"/>
            <a:ext cx="348996"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urveying the Literature"/>
          <p:cNvSpPr txBox="1"/>
          <p:nvPr>
            <p:ph type="title"/>
          </p:nvPr>
        </p:nvSpPr>
        <p:spPr>
          <a:prstGeom prst="rect">
            <a:avLst/>
          </a:prstGeom>
        </p:spPr>
        <p:txBody>
          <a:bodyPr/>
          <a:lstStyle>
            <a:lvl1pPr defTabSz="2316421">
              <a:defRPr spc="-95" sz="9500"/>
            </a:lvl1pPr>
          </a:lstStyle>
          <a:p>
            <a:pPr/>
            <a:r>
              <a:t>Surveying the Literature  </a:t>
            </a:r>
          </a:p>
        </p:txBody>
      </p:sp>
      <p:sp>
        <p:nvSpPr>
          <p:cNvPr id="255" name="Body Level One…"/>
          <p:cNvSpPr txBox="1"/>
          <p:nvPr>
            <p:ph type="body" idx="21"/>
          </p:nvPr>
        </p:nvSpPr>
        <p:spPr>
          <a:xfrm>
            <a:off x="1206500" y="2330241"/>
            <a:ext cx="18127235" cy="10566401"/>
          </a:xfrm>
          <a:prstGeom prst="rect">
            <a:avLst/>
          </a:prstGeom>
          <a:extLst>
            <a:ext uri="{C572A759-6A51-4108-AA02-DFA0A04FC94B}">
              <ma14:wrappingTextBoxFlag xmlns:ma14="http://schemas.microsoft.com/office/mac/drawingml/2011/main" val="1"/>
            </a:ext>
          </a:extLst>
        </p:spPr>
        <p:txBody>
          <a:bodyPr/>
          <a:lstStyle/>
          <a:p>
            <a:pPr marL="244642" indent="-244642" defTabSz="1487386">
              <a:spcBef>
                <a:spcPts val="2800"/>
              </a:spcBef>
              <a:defRPr sz="2440"/>
            </a:pPr>
            <a:r>
              <a:t>Grinsztajn et al. (2021) work in mathematical epidemiology and published a model estimating population models for COVID, although in 2021</a:t>
            </a:r>
          </a:p>
          <a:p>
            <a:pPr lvl="3" marL="941872" indent="-244642" defTabSz="1487386">
              <a:spcBef>
                <a:spcPts val="2800"/>
              </a:spcBef>
              <a:defRPr sz="2440"/>
            </a:pPr>
            <a:r>
              <a:t>Paper at </a:t>
            </a:r>
            <a:r>
              <a:rPr u="sng">
                <a:solidFill>
                  <a:srgbClr val="0000FF"/>
                </a:solidFill>
                <a:uFill>
                  <a:solidFill>
                    <a:srgbClr val="0000FF"/>
                  </a:solidFill>
                </a:uFill>
                <a:hlinkClick r:id="rId2" invalidUrl="" action="" tgtFrame="" tooltip="" history="1" highlightClick="0" endSnd="0"/>
              </a:rPr>
              <a:t>https://doi.org/10.1002/sim.9164</a:t>
            </a:r>
          </a:p>
          <a:p>
            <a:pPr lvl="3" marL="941872" indent="-244642" defTabSz="1487386">
              <a:spcBef>
                <a:spcPts val="2800"/>
              </a:spcBef>
              <a:defRPr sz="2440"/>
            </a:pPr>
            <a:r>
              <a:t>Code + data </a:t>
            </a:r>
            <a:r>
              <a:rPr u="sng">
                <a:solidFill>
                  <a:srgbClr val="0000FF"/>
                </a:solidFill>
                <a:uFill>
                  <a:solidFill>
                    <a:srgbClr val="0000FF"/>
                  </a:solidFill>
                </a:uFill>
                <a:hlinkClick r:id="rId3" invalidUrl="" action="" tgtFrame="" tooltip="" history="1" highlightClick="0" endSnd="0"/>
              </a:rPr>
              <a:t>https://github.com/charlesm93/disease_transmission_workflow/tree/main</a:t>
            </a:r>
            <a:r>
              <a:t> </a:t>
            </a:r>
          </a:p>
          <a:p>
            <a:pPr lvl="3" marL="941872" indent="-244642" defTabSz="1487386">
              <a:spcBef>
                <a:spcPts val="2800"/>
              </a:spcBef>
              <a:defRPr sz="2440"/>
            </a:pPr>
            <a:r>
              <a:t>also in the STAN documentation </a:t>
            </a:r>
            <a:r>
              <a:rPr u="sng">
                <a:solidFill>
                  <a:srgbClr val="0000FF"/>
                </a:solidFill>
                <a:uFill>
                  <a:solidFill>
                    <a:srgbClr val="0000FF"/>
                  </a:solidFill>
                </a:uFill>
                <a:hlinkClick r:id="rId4" invalidUrl="" action="" tgtFrame="" tooltip="" history="1" highlightClick="0" endSnd="0"/>
              </a:rPr>
              <a:t>https://mc-stan.org/learn-stan/case-studies/boarding_school_case_study.html</a:t>
            </a:r>
          </a:p>
          <a:p>
            <a:pPr marL="244642" indent="-244642" defTabSz="1487386">
              <a:spcBef>
                <a:spcPts val="2800"/>
              </a:spcBef>
              <a:defRPr sz="2440"/>
            </a:pPr>
            <a:r>
              <a:t>A small, simple dataset on a 1978 ‘flu outbreak in an English school is commonly used in this literature, including by Grinsztajin</a:t>
            </a:r>
          </a:p>
          <a:p>
            <a:pPr marL="244642" indent="-244642" defTabSz="1487386">
              <a:spcBef>
                <a:spcPts val="2800"/>
              </a:spcBef>
              <a:defRPr sz="2440"/>
            </a:pPr>
            <a:r>
              <a:t>Paper </a:t>
            </a:r>
            <a:r>
              <a:rPr u="sng">
                <a:solidFill>
                  <a:srgbClr val="0000FF"/>
                </a:solidFill>
                <a:uFill>
                  <a:solidFill>
                    <a:srgbClr val="0000FF"/>
                  </a:solidFill>
                </a:uFill>
                <a:hlinkClick r:id="rId5" invalidUrl="" action="" tgtFrame="" tooltip="" history="1" highlightClick="0" endSnd="0"/>
              </a:rPr>
              <a:t>https://pmc.ncbi.nlm.nih.gov/articles/PMC1603269/pdf/brmedj00115-0064.pdf</a:t>
            </a:r>
          </a:p>
          <a:p>
            <a:pPr marL="244642" indent="-244642" defTabSz="1487386">
              <a:spcBef>
                <a:spcPts val="2800"/>
              </a:spcBef>
              <a:defRPr sz="2440"/>
            </a:pPr>
            <a:r>
              <a:t>Data </a:t>
            </a:r>
            <a:r>
              <a:rPr u="sng">
                <a:solidFill>
                  <a:srgbClr val="0000FF"/>
                </a:solidFill>
                <a:uFill>
                  <a:solidFill>
                    <a:srgbClr val="0000FF"/>
                  </a:solidFill>
                </a:uFill>
                <a:hlinkClick r:id="rId6" invalidUrl="" action="" tgtFrame="" tooltip="" history="1" highlightClick="0" endSnd="0"/>
              </a:rPr>
              <a:t>https://www.kaggle.com/datasets/antonymgitau/influenza-england-1978-school-csv</a:t>
            </a:r>
            <a:r>
              <a:t> </a:t>
            </a:r>
          </a:p>
          <a:p>
            <a:pPr marL="244642" indent="-244642" defTabSz="1487386">
              <a:spcBef>
                <a:spcPts val="2800"/>
              </a:spcBef>
              <a:defRPr sz="2440"/>
            </a:pPr>
            <a:r>
              <a:t>IEMAG published a second edition of their model methodology in October 2021, updating an earlier model from May 2020.  </a:t>
            </a:r>
          </a:p>
          <a:p>
            <a:pPr lvl="2" marL="709462" indent="-244642" defTabSz="1487386">
              <a:spcBef>
                <a:spcPts val="2800"/>
              </a:spcBef>
              <a:defRPr sz="2440"/>
            </a:pPr>
            <a:r>
              <a:t> Gleeson JP, Murphy TB, O’Brien J, O’Sullivan D. (2021) “A population-level SEIR model for COVID-19 scenarios (updated),”  </a:t>
            </a:r>
            <a:r>
              <a:rPr u="sng">
                <a:solidFill>
                  <a:srgbClr val="0000FF"/>
                </a:solidFill>
                <a:uFill>
                  <a:solidFill>
                    <a:srgbClr val="0000FF"/>
                  </a:solidFill>
                </a:uFill>
                <a:hlinkClick r:id="rId7" invalidUrl="" action="" tgtFrame="" tooltip="" history="1" highlightClick="0" endSnd="0"/>
              </a:rPr>
              <a:t>https://assets.gov.ie/122667/8379f0cc-5be3-4c89-9a1e-3b7328ae03af.pdf</a:t>
            </a:r>
          </a:p>
          <a:p>
            <a:pPr lvl="2" marL="709462" indent="-244642" defTabSz="1487386">
              <a:spcBef>
                <a:spcPts val="2800"/>
              </a:spcBef>
              <a:defRPr sz="2440"/>
            </a:pPr>
            <a:r>
              <a:t>Code and data </a:t>
            </a:r>
            <a:r>
              <a:rPr u="sng">
                <a:solidFill>
                  <a:srgbClr val="0000FF"/>
                </a:solidFill>
                <a:uFill>
                  <a:solidFill>
                    <a:srgbClr val="0000FF"/>
                  </a:solidFill>
                </a:uFill>
                <a:hlinkClick r:id="rId8" invalidUrl="" action="" tgtFrame="" tooltip="" history="1" highlightClick="0" endSnd="0"/>
              </a:rPr>
              <a:t>https://github.com/obrienjoey/ireland_covid_modelling</a:t>
            </a:r>
          </a:p>
          <a:p>
            <a:pPr lvl="2" marL="709462" indent="-244642" defTabSz="1487386">
              <a:spcBef>
                <a:spcPts val="2800"/>
              </a:spcBef>
              <a:defRPr sz="2440"/>
            </a:pPr>
            <a:r>
              <a:t>Full CIDR dataset </a:t>
            </a:r>
            <a:r>
              <a:rPr u="sng">
                <a:solidFill>
                  <a:srgbClr val="0000FF"/>
                </a:solidFill>
                <a:uFill>
                  <a:solidFill>
                    <a:srgbClr val="0000FF"/>
                  </a:solidFill>
                </a:uFill>
                <a:hlinkClick r:id="rId9" invalidUrl="" action="" tgtFrame="" tooltip="" history="1" highlightClick="0" endSnd="0"/>
              </a:rPr>
              <a:t>19.geohive.ie/datasets/d8eb52d56273413b84b0187a4e9117be_0/about</a:t>
            </a:r>
            <a:endParaRPr sz="732">
              <a:latin typeface="Times Roman"/>
              <a:ea typeface="Times Roman"/>
              <a:cs typeface="Times Roman"/>
              <a:sym typeface="Times Roman"/>
            </a:endParaRPr>
          </a:p>
          <a:p>
            <a:pPr marL="244642" indent="-244642" defTabSz="1487386">
              <a:spcBef>
                <a:spcPts val="2800"/>
              </a:spcBef>
              <a:defRPr sz="2440"/>
            </a:pPr>
            <a:r>
              <a:t>A wider historical literature review is in Lit Review Epidemic Models.pdf in the GitHub at </a:t>
            </a:r>
            <a:r>
              <a:rPr>
                <a:hlinkClick r:id="rId10" invalidUrl="" action="" tgtFrame="" tooltip="" history="1" highlightClick="0" endSnd="0"/>
              </a:rPr>
              <a:t>https://github.com/dpnolan/pandemic</a:t>
            </a:r>
          </a:p>
        </p:txBody>
      </p:sp>
      <p:sp>
        <p:nvSpPr>
          <p:cNvPr id="256" name="01"/>
          <p:cNvSpPr txBox="1"/>
          <p:nvPr>
            <p:ph type="sldNum" sz="quarter" idx="2"/>
          </p:nvPr>
        </p:nvSpPr>
        <p:spPr>
          <a:xfrm>
            <a:off x="23558500" y="12458700"/>
            <a:ext cx="369824"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Who and Where are the Global Irish?"/>
          <p:cNvSpPr txBox="1"/>
          <p:nvPr>
            <p:ph type="title"/>
          </p:nvPr>
        </p:nvSpPr>
        <p:spPr>
          <a:prstGeom prst="rect">
            <a:avLst/>
          </a:prstGeom>
        </p:spPr>
        <p:txBody>
          <a:bodyPr/>
          <a:lstStyle>
            <a:lvl1pPr defTabSz="2200599">
              <a:defRPr spc="-95" sz="9025"/>
            </a:lvl1pPr>
          </a:lstStyle>
          <a:p>
            <a:pPr/>
            <a:r>
              <a:t>A Model to Answer the Research Question</a:t>
            </a:r>
          </a:p>
        </p:txBody>
      </p:sp>
      <p:sp>
        <p:nvSpPr>
          <p:cNvPr id="259" name="Northern Ireland: CRN, PUL and unaffiliated, Irish, British, Northern Irish total 1.9m…"/>
          <p:cNvSpPr txBox="1"/>
          <p:nvPr>
            <p:ph type="body" idx="1"/>
          </p:nvPr>
        </p:nvSpPr>
        <p:spPr>
          <a:xfrm>
            <a:off x="1206500" y="2729993"/>
            <a:ext cx="21971000" cy="8256014"/>
          </a:xfrm>
          <a:prstGeom prst="rect">
            <a:avLst/>
          </a:prstGeom>
        </p:spPr>
        <p:txBody>
          <a:bodyPr lIns="50800" tIns="50800" rIns="50800" bIns="50800"/>
          <a:lstStyle/>
          <a:p>
            <a:pPr marL="393031" indent="-393031" defTabSz="2389571">
              <a:spcBef>
                <a:spcPts val="4600"/>
              </a:spcBef>
              <a:buSzPct val="100000"/>
              <a:buChar char="•"/>
              <a:defRPr sz="3920">
                <a:latin typeface="Graphik Light"/>
                <a:ea typeface="Graphik Light"/>
                <a:cs typeface="Graphik Light"/>
                <a:sym typeface="Graphik Light"/>
              </a:defRPr>
            </a:pPr>
          </a:p>
          <a:p>
            <a:pPr marL="393031" indent="-393031" defTabSz="2389571">
              <a:spcBef>
                <a:spcPts val="4600"/>
              </a:spcBef>
              <a:buSzPct val="100000"/>
              <a:buChar char="•"/>
              <a:defRPr sz="3920">
                <a:latin typeface="Graphik Light"/>
                <a:ea typeface="Graphik Light"/>
                <a:cs typeface="Graphik Light"/>
                <a:sym typeface="Graphik Light"/>
              </a:defRPr>
            </a:pPr>
            <a:r>
              <a:t>What is the past and present and possible future state of the epidemic?  </a:t>
            </a:r>
          </a:p>
          <a:p>
            <a:pPr marL="393031" indent="-393031" defTabSz="2389571">
              <a:spcBef>
                <a:spcPts val="4600"/>
              </a:spcBef>
              <a:buSzPct val="100000"/>
              <a:buChar char="•"/>
              <a:defRPr sz="3920">
                <a:latin typeface="Graphik Light"/>
                <a:ea typeface="Graphik Light"/>
                <a:cs typeface="Graphik Light"/>
                <a:sym typeface="Graphik Light"/>
              </a:defRPr>
            </a:pPr>
            <a:r>
              <a:t>Infections can be observed by symptoms, a patient needing treatment, or a test result</a:t>
            </a:r>
          </a:p>
          <a:p>
            <a:pPr marL="393031" indent="-393031" defTabSz="2389571">
              <a:spcBef>
                <a:spcPts val="4600"/>
              </a:spcBef>
              <a:buSzPct val="100000"/>
              <a:buChar char="•"/>
              <a:defRPr sz="3920">
                <a:latin typeface="Graphik Light"/>
                <a:ea typeface="Graphik Light"/>
                <a:cs typeface="Graphik Light"/>
                <a:sym typeface="Graphik Light"/>
              </a:defRPr>
            </a:pPr>
            <a:r>
              <a:t>Inputs are the known observed infected numbers, I(t) </a:t>
            </a:r>
          </a:p>
          <a:p>
            <a:pPr marL="393031" indent="-393031" defTabSz="2389571">
              <a:spcBef>
                <a:spcPts val="4600"/>
              </a:spcBef>
              <a:buSzPct val="100000"/>
              <a:buChar char="•"/>
              <a:defRPr sz="3920">
                <a:latin typeface="Graphik Light"/>
                <a:ea typeface="Graphik Light"/>
                <a:cs typeface="Graphik Light"/>
                <a:sym typeface="Graphik Light"/>
              </a:defRPr>
            </a:pPr>
            <a:r>
              <a:t>Candidate models will be the simple SIR population model </a:t>
            </a:r>
          </a:p>
          <a:p>
            <a:pPr marL="393031" indent="-393031" defTabSz="2389571">
              <a:spcBef>
                <a:spcPts val="4600"/>
              </a:spcBef>
              <a:buSzPct val="100000"/>
              <a:buChar char="•"/>
              <a:defRPr sz="3920">
                <a:latin typeface="Graphik Light"/>
                <a:ea typeface="Graphik Light"/>
                <a:cs typeface="Graphik Light"/>
                <a:sym typeface="Graphik Light"/>
              </a:defRPr>
            </a:pPr>
            <a:r>
              <a:t>Task is estimation, output for decision-makers are the historical R_t and the future cases</a:t>
            </a:r>
          </a:p>
          <a:p>
            <a:pPr marL="393031" indent="-393031" defTabSz="2389571">
              <a:spcBef>
                <a:spcPts val="4600"/>
              </a:spcBef>
              <a:buSzPct val="100000"/>
              <a:buChar char="•"/>
              <a:defRPr sz="3920">
                <a:latin typeface="Graphik Light"/>
                <a:ea typeface="Graphik Light"/>
                <a:cs typeface="Graphik Light"/>
                <a:sym typeface="Graphik Light"/>
              </a:defRPr>
            </a:pPr>
            <a:r>
              <a:t>Estimation done with Bayesian methods</a:t>
            </a:r>
          </a:p>
        </p:txBody>
      </p:sp>
      <p:sp>
        <p:nvSpPr>
          <p:cNvPr id="260" name="01"/>
          <p:cNvSpPr txBox="1"/>
          <p:nvPr>
            <p:ph type="sldNum" sz="quarter" idx="2"/>
          </p:nvPr>
        </p:nvSpPr>
        <p:spPr>
          <a:xfrm>
            <a:off x="23558500" y="12458700"/>
            <a:ext cx="37058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Who and Where are the Global Irish?"/>
          <p:cNvSpPr txBox="1"/>
          <p:nvPr>
            <p:ph type="title"/>
          </p:nvPr>
        </p:nvSpPr>
        <p:spPr>
          <a:xfrm>
            <a:off x="1315898" y="668433"/>
            <a:ext cx="21971001" cy="1689101"/>
          </a:xfrm>
          <a:prstGeom prst="rect">
            <a:avLst/>
          </a:prstGeom>
        </p:spPr>
        <p:txBody>
          <a:bodyPr/>
          <a:lstStyle>
            <a:lvl1pPr defTabSz="2200599">
              <a:defRPr sz="9500"/>
            </a:lvl1pPr>
          </a:lstStyle>
          <a:p>
            <a:pPr/>
            <a:r>
              <a:t>About Me</a:t>
            </a:r>
          </a:p>
        </p:txBody>
      </p:sp>
      <p:sp>
        <p:nvSpPr>
          <p:cNvPr id="178" name="Northern Ireland: CRN, PUL and unaffiliated, Irish, British, Northern Irish total 1.9m…"/>
          <p:cNvSpPr txBox="1"/>
          <p:nvPr>
            <p:ph type="body" sz="half" idx="1"/>
          </p:nvPr>
        </p:nvSpPr>
        <p:spPr>
          <a:xfrm>
            <a:off x="9793017" y="2361717"/>
            <a:ext cx="13258801" cy="9815615"/>
          </a:xfrm>
          <a:prstGeom prst="rect">
            <a:avLst/>
          </a:prstGeom>
        </p:spPr>
        <p:txBody>
          <a:bodyPr lIns="50800" tIns="50800" rIns="50800" bIns="50800"/>
          <a:lstStyle/>
          <a:p>
            <a:pPr marL="276726" indent="-276726" defTabSz="1682453">
              <a:spcBef>
                <a:spcPts val="3200"/>
              </a:spcBef>
              <a:buSzPct val="100000"/>
              <a:buChar char="•"/>
              <a:defRPr sz="2760">
                <a:latin typeface="Graphik Light"/>
                <a:ea typeface="Graphik Light"/>
                <a:cs typeface="Graphik Light"/>
                <a:sym typeface="Graphik Light"/>
              </a:defRPr>
            </a:pPr>
            <a:r>
              <a:t>Born and raised in south county Dublin</a:t>
            </a:r>
          </a:p>
          <a:p>
            <a:pPr marL="276726" indent="-276726" defTabSz="1682453">
              <a:spcBef>
                <a:spcPts val="3200"/>
              </a:spcBef>
              <a:buSzPct val="100000"/>
              <a:buChar char="•"/>
              <a:defRPr sz="2760">
                <a:latin typeface="Graphik Light"/>
                <a:ea typeface="Graphik Light"/>
                <a:cs typeface="Graphik Light"/>
                <a:sym typeface="Graphik Light"/>
              </a:defRPr>
            </a:pPr>
            <a:r>
              <a:t>Trinity business, economics and maths</a:t>
            </a:r>
          </a:p>
          <a:p>
            <a:pPr marL="276726" indent="-276726" defTabSz="1682453">
              <a:spcBef>
                <a:spcPts val="3200"/>
              </a:spcBef>
              <a:buSzPct val="100000"/>
              <a:buChar char="•"/>
              <a:defRPr sz="2760">
                <a:latin typeface="Graphik Light"/>
                <a:ea typeface="Graphik Light"/>
                <a:cs typeface="Graphik Light"/>
                <a:sym typeface="Graphik Light"/>
              </a:defRPr>
            </a:pPr>
            <a:r>
              <a:t>Worked in the Dáil as a student</a:t>
            </a:r>
          </a:p>
          <a:p>
            <a:pPr marL="276726" indent="-276726" defTabSz="1682453">
              <a:spcBef>
                <a:spcPts val="3200"/>
              </a:spcBef>
              <a:buSzPct val="100000"/>
              <a:buChar char="•"/>
              <a:defRPr sz="2760">
                <a:latin typeface="Graphik Light"/>
                <a:ea typeface="Graphik Light"/>
                <a:cs typeface="Graphik Light"/>
                <a:sym typeface="Graphik Light"/>
              </a:defRPr>
            </a:pPr>
            <a:r>
              <a:t>London City University / Bayes Business School - Mathematical Finance M.Sc.</a:t>
            </a:r>
          </a:p>
          <a:p>
            <a:pPr marL="276726" indent="-276726" defTabSz="1682453">
              <a:spcBef>
                <a:spcPts val="3200"/>
              </a:spcBef>
              <a:buSzPct val="100000"/>
              <a:buChar char="•"/>
              <a:defRPr sz="2760">
                <a:latin typeface="Graphik Light"/>
                <a:ea typeface="Graphik Light"/>
                <a:cs typeface="Graphik Light"/>
                <a:sym typeface="Graphik Light"/>
              </a:defRPr>
            </a:pPr>
            <a:r>
              <a:t>Then emerging markets trading, in the middle of multiple financial crises, including Asia 1997, Russia 1998, Enron 2001, credit crisis 2007, Euro crisis 2008 - working on pricing and risk models</a:t>
            </a:r>
          </a:p>
          <a:p>
            <a:pPr marL="276726" indent="-276726" defTabSz="1682453">
              <a:spcBef>
                <a:spcPts val="3200"/>
              </a:spcBef>
              <a:buSzPct val="100000"/>
              <a:buChar char="•"/>
              <a:defRPr sz="2760">
                <a:latin typeface="Graphik Light"/>
                <a:ea typeface="Graphik Light"/>
                <a:cs typeface="Graphik Light"/>
                <a:sym typeface="Graphik Light"/>
              </a:defRPr>
            </a:pPr>
            <a:r>
              <a:t>National College of Ireland for M.Sc.Data Analytics last year</a:t>
            </a:r>
          </a:p>
          <a:p>
            <a:pPr marL="276726" indent="-276726" defTabSz="1682453">
              <a:spcBef>
                <a:spcPts val="3200"/>
              </a:spcBef>
              <a:buSzPct val="100000"/>
              <a:buChar char="•"/>
              <a:defRPr sz="2760">
                <a:latin typeface="Graphik Light"/>
                <a:ea typeface="Graphik Light"/>
                <a:cs typeface="Graphik Light"/>
                <a:sym typeface="Graphik Light"/>
              </a:defRPr>
            </a:pPr>
            <a:r>
              <a:t>Always been a writer, at college and then for the print media in Ireland, UK and elsewhere</a:t>
            </a:r>
          </a:p>
          <a:p>
            <a:pPr marL="276726" indent="-276726" defTabSz="1682453">
              <a:spcBef>
                <a:spcPts val="3200"/>
              </a:spcBef>
              <a:buSzPct val="100000"/>
              <a:buChar char="•"/>
              <a:defRPr sz="2760">
                <a:latin typeface="Graphik Light"/>
                <a:ea typeface="Graphik Light"/>
                <a:cs typeface="Graphik Light"/>
                <a:sym typeface="Graphik Light"/>
              </a:defRPr>
            </a:pPr>
            <a:r>
              <a:t>How information flows and is used is the commonality between the Irish Times newsroom, Leinster House, bank trading floors or social media analysis</a:t>
            </a:r>
          </a:p>
          <a:p>
            <a:pPr marL="276726" indent="-276726" defTabSz="1682453">
              <a:spcBef>
                <a:spcPts val="3200"/>
              </a:spcBef>
              <a:buSzPct val="100000"/>
              <a:buChar char="•"/>
              <a:defRPr sz="2760">
                <a:latin typeface="Graphik Light"/>
                <a:ea typeface="Graphik Light"/>
                <a:cs typeface="Graphik Light"/>
                <a:sym typeface="Graphik Light"/>
              </a:defRPr>
            </a:pPr>
            <a:r>
              <a:t>All this has taught me: “The future is already here.  It’s just not evenly-distributed yet.”</a:t>
            </a:r>
          </a:p>
        </p:txBody>
      </p:sp>
      <p:sp>
        <p:nvSpPr>
          <p:cNvPr id="179" name="01"/>
          <p:cNvSpPr txBox="1"/>
          <p:nvPr>
            <p:ph type="sldNum" sz="quarter" idx="2"/>
          </p:nvPr>
        </p:nvSpPr>
        <p:spPr>
          <a:xfrm>
            <a:off x="23558500" y="12458700"/>
            <a:ext cx="255016"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0" name="Beaker_(Muppet)-en.jpg" descr="Beaker_(Muppet)-en.jpg"/>
          <p:cNvPicPr>
            <a:picLocks noChangeAspect="1"/>
          </p:cNvPicPr>
          <p:nvPr/>
        </p:nvPicPr>
        <p:blipFill>
          <a:blip r:embed="rId2">
            <a:extLst/>
          </a:blip>
          <a:stretch>
            <a:fillRect/>
          </a:stretch>
        </p:blipFill>
        <p:spPr>
          <a:xfrm>
            <a:off x="1339215" y="2962407"/>
            <a:ext cx="5441464" cy="7791186"/>
          </a:xfrm>
          <a:prstGeom prst="rect">
            <a:avLst/>
          </a:prstGeom>
          <a:ln w="12700">
            <a:miter lim="400000"/>
          </a:ln>
        </p:spPr>
      </p:pic>
      <p:sp>
        <p:nvSpPr>
          <p:cNvPr id="181" name="databeaker@gmail.com"/>
          <p:cNvSpPr txBox="1"/>
          <p:nvPr/>
        </p:nvSpPr>
        <p:spPr>
          <a:xfrm>
            <a:off x="-1324853" y="11845875"/>
            <a:ext cx="10769601" cy="870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90000"/>
              </a:lnSpc>
              <a:spcBef>
                <a:spcPts val="0"/>
              </a:spcBef>
              <a:defRPr spc="-235" sz="4700">
                <a:solidFill>
                  <a:srgbClr val="FFFFFF"/>
                </a:solidFill>
              </a:defRPr>
            </a:pPr>
            <a:r>
              <a:rPr>
                <a:hlinkClick r:id="rId3" invalidUrl="" action="" tgtFrame="" tooltip="" history="1" highlightClick="0" endSnd="0"/>
              </a:rPr>
              <a:t>databeaker@gmail.com</a:t>
            </a:r>
            <a:r>
              <a:t>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Bayesian Estimation"/>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defRPr sz="5225"/>
            </a:pPr>
            <a:r>
              <a:rPr sz="9500"/>
              <a:t>Bayesian Estimation</a:t>
            </a:r>
          </a:p>
        </p:txBody>
      </p:sp>
      <p:sp>
        <p:nvSpPr>
          <p:cNvPr id="263" name="Body Level One…"/>
          <p:cNvSpPr txBox="1"/>
          <p:nvPr>
            <p:ph type="body" idx="21"/>
          </p:nvPr>
        </p:nvSpPr>
        <p:spPr>
          <a:xfrm>
            <a:off x="566511" y="2703176"/>
            <a:ext cx="16637001" cy="10795001"/>
          </a:xfrm>
          <a:prstGeom prst="rect">
            <a:avLst/>
          </a:prstGeom>
          <a:extLst>
            <a:ext uri="{C572A759-6A51-4108-AA02-DFA0A04FC94B}">
              <ma14:wrappingTextBoxFlag xmlns:ma14="http://schemas.microsoft.com/office/mac/drawingml/2011/main" val="1"/>
            </a:ext>
          </a:extLst>
        </p:spPr>
        <p:txBody>
          <a:bodyPr/>
          <a:lstStyle/>
          <a:p>
            <a:pPr marL="312821" indent="-312821" defTabSz="1901903">
              <a:spcBef>
                <a:spcPts val="3600"/>
              </a:spcBef>
              <a:defRPr sz="3120"/>
            </a:pPr>
            <a:r>
              <a:t>Count discrete, non-independent events, which occur in clusters in time or space </a:t>
            </a:r>
          </a:p>
          <a:p>
            <a:pPr marL="312821" indent="-312821" defTabSz="1901903">
              <a:spcBef>
                <a:spcPts val="3600"/>
              </a:spcBef>
              <a:defRPr sz="3120"/>
            </a:pPr>
            <a:r>
              <a:t>The first version of the model in May 2020 used the Poisson distribution.  </a:t>
            </a:r>
          </a:p>
          <a:p>
            <a:pPr marL="312821" indent="-312821" defTabSz="1901903">
              <a:spcBef>
                <a:spcPts val="3600"/>
              </a:spcBef>
              <a:defRPr sz="3120"/>
            </a:pPr>
            <a:r>
              <a:t> Exponential distribution is often used model time between outbreaks, where 𝝺 parameter is the time between events and also the mean of the Poisson distribution of events per year.   </a:t>
            </a:r>
          </a:p>
          <a:p>
            <a:pPr marL="312821" indent="-312821" defTabSz="1901903">
              <a:spcBef>
                <a:spcPts val="3600"/>
              </a:spcBef>
              <a:defRPr sz="3120"/>
            </a:pPr>
            <a:r>
              <a:t>Negative Binomial distribution was used instead to count the cases: was used instead in the data and model from November 2020, probably to deal with greater variation in the pandemic case numbers than the Poisson, which assumes mean and variance are the same value. </a:t>
            </a:r>
          </a:p>
          <a:p>
            <a:pPr marL="312821" indent="-312821" defTabSz="1901903">
              <a:spcBef>
                <a:spcPts val="3600"/>
              </a:spcBef>
              <a:defRPr sz="3120"/>
            </a:pPr>
            <a:r>
              <a:t>Inverse overdispersion with exponential distribution with mean 1/𝝲.  </a:t>
            </a:r>
          </a:p>
          <a:p>
            <a:pPr marL="312821" indent="-312821" defTabSz="1901903">
              <a:spcBef>
                <a:spcPts val="3600"/>
              </a:spcBef>
              <a:defRPr sz="3120"/>
            </a:pPr>
            <a:r>
              <a:t>NB uses I(t) as the mean and a parameter for inverse overdispersion phi, 𝞍 i.e. smaller phi means more dispersion </a:t>
            </a:r>
          </a:p>
          <a:p>
            <a:pPr marL="312821" indent="-312821" defTabSz="1901903">
              <a:spcBef>
                <a:spcPts val="3600"/>
              </a:spcBef>
              <a:defRPr sz="3120"/>
            </a:pPr>
            <a:r>
              <a:t>𝝱 and 𝝲 are assumed non-negative.  Not strong assumptions in these priors, so used both Half-Normal and Wald distributions for this.  </a:t>
            </a:r>
          </a:p>
        </p:txBody>
      </p:sp>
      <p:sp>
        <p:nvSpPr>
          <p:cNvPr id="264" name="01"/>
          <p:cNvSpPr txBox="1"/>
          <p:nvPr>
            <p:ph type="sldNum" sz="quarter" idx="2"/>
          </p:nvPr>
        </p:nvSpPr>
        <p:spPr>
          <a:xfrm>
            <a:off x="23558500" y="12458700"/>
            <a:ext cx="426720"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5" name="equations.png" descr="equations.png"/>
          <p:cNvPicPr>
            <a:picLocks noChangeAspect="1"/>
          </p:cNvPicPr>
          <p:nvPr/>
        </p:nvPicPr>
        <p:blipFill>
          <a:blip r:embed="rId2">
            <a:extLst/>
          </a:blip>
          <a:stretch>
            <a:fillRect/>
          </a:stretch>
        </p:blipFill>
        <p:spPr>
          <a:xfrm>
            <a:off x="18168210" y="4632714"/>
            <a:ext cx="4904909" cy="488805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Workflow"/>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r>
              <a:t>Workflow</a:t>
            </a:r>
          </a:p>
        </p:txBody>
      </p:sp>
      <p:sp>
        <p:nvSpPr>
          <p:cNvPr id="268" name="Body Level One…"/>
          <p:cNvSpPr txBox="1"/>
          <p:nvPr>
            <p:ph type="body" idx="21"/>
          </p:nvPr>
        </p:nvSpPr>
        <p:spPr>
          <a:xfrm>
            <a:off x="693747" y="3490553"/>
            <a:ext cx="16292428" cy="7988186"/>
          </a:xfrm>
          <a:prstGeom prst="rect">
            <a:avLst/>
          </a:prstGeom>
          <a:extLst>
            <a:ext uri="{C572A759-6A51-4108-AA02-DFA0A04FC94B}">
              <ma14:wrappingTextBoxFlag xmlns:ma14="http://schemas.microsoft.com/office/mac/drawingml/2011/main" val="1"/>
            </a:ext>
          </a:extLst>
        </p:spPr>
        <p:txBody>
          <a:bodyPr/>
          <a:lstStyle/>
          <a:p>
            <a:pPr marL="304800" indent="-304800" defTabSz="1853136">
              <a:spcBef>
                <a:spcPts val="3500"/>
              </a:spcBef>
              <a:defRPr sz="3040"/>
            </a:pPr>
            <a:r>
              <a:t>Martin (2024) and PyMC core developer Thomas Wiecki suggest something like</a:t>
            </a:r>
            <a:br/>
            <a:r>
              <a:t> </a:t>
            </a:r>
            <a:r>
              <a:rPr u="sng">
                <a:solidFill>
                  <a:srgbClr val="0000FF"/>
                </a:solidFill>
                <a:uFill>
                  <a:solidFill>
                    <a:srgbClr val="0000FF"/>
                  </a:solidFill>
                </a:uFill>
                <a:hlinkClick r:id="rId2" invalidUrl="" action="" tgtFrame="" tooltip="" history="1" highlightClick="0" endSnd="0"/>
              </a:rPr>
              <a:t>https://gist.github.com/twiecki/43def0aa16ee6a23f822a124eb429958</a:t>
            </a:r>
          </a:p>
          <a:p>
            <a:pPr marL="406400" indent="-406400" defTabSz="1853136">
              <a:spcBef>
                <a:spcPts val="3500"/>
              </a:spcBef>
              <a:buAutoNum type="arabicPeriod" startAt="1"/>
              <a:defRPr sz="3040"/>
            </a:pPr>
            <a:r>
              <a:t>Plot the data</a:t>
            </a:r>
          </a:p>
          <a:p>
            <a:pPr marL="406400" indent="-406400" defTabSz="1853136">
              <a:spcBef>
                <a:spcPts val="3500"/>
              </a:spcBef>
              <a:buAutoNum type="arabicPeriod" startAt="1"/>
              <a:defRPr sz="3040"/>
            </a:pPr>
            <a:r>
              <a:t>Build model</a:t>
            </a:r>
          </a:p>
          <a:p>
            <a:pPr marL="406400" indent="-406400" defTabSz="1853136">
              <a:spcBef>
                <a:spcPts val="3500"/>
              </a:spcBef>
              <a:buAutoNum type="arabicPeriod" startAt="1"/>
              <a:defRPr sz="3040"/>
            </a:pPr>
            <a:r>
              <a:t>Check prior predictions</a:t>
            </a:r>
          </a:p>
          <a:p>
            <a:pPr marL="406400" indent="-406400" defTabSz="1853136">
              <a:spcBef>
                <a:spcPts val="3500"/>
              </a:spcBef>
              <a:buAutoNum type="arabicPeriod" startAt="1"/>
              <a:defRPr sz="3040"/>
            </a:pPr>
            <a:r>
              <a:t>Fit models</a:t>
            </a:r>
          </a:p>
          <a:p>
            <a:pPr marL="406400" indent="-406400" defTabSz="1853136">
              <a:spcBef>
                <a:spcPts val="3500"/>
              </a:spcBef>
              <a:buAutoNum type="arabicPeriod" startAt="1"/>
              <a:defRPr sz="3040"/>
            </a:pPr>
            <a:r>
              <a:t>Assess convergence</a:t>
            </a:r>
          </a:p>
          <a:p>
            <a:pPr marL="406400" indent="-406400" defTabSz="1853136">
              <a:spcBef>
                <a:spcPts val="3500"/>
              </a:spcBef>
              <a:buAutoNum type="arabicPeriod" startAt="1"/>
              <a:defRPr sz="3040"/>
            </a:pPr>
            <a:r>
              <a:t>Run posterior predictive check</a:t>
            </a:r>
          </a:p>
          <a:p>
            <a:pPr marL="406400" indent="-406400" defTabSz="1853136">
              <a:spcBef>
                <a:spcPts val="3500"/>
              </a:spcBef>
              <a:buAutoNum type="arabicPeriod" startAt="1"/>
              <a:defRPr sz="3040"/>
            </a:pPr>
            <a:r>
              <a:t>Improve model</a:t>
            </a:r>
          </a:p>
        </p:txBody>
      </p:sp>
      <p:sp>
        <p:nvSpPr>
          <p:cNvPr id="269" name="01"/>
          <p:cNvSpPr txBox="1"/>
          <p:nvPr>
            <p:ph type="sldNum" sz="quarter" idx="2"/>
          </p:nvPr>
        </p:nvSpPr>
        <p:spPr>
          <a:xfrm>
            <a:off x="23558500" y="12458700"/>
            <a:ext cx="356362"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0" name="Martin.png" descr="Martin.png"/>
          <p:cNvPicPr>
            <a:picLocks noChangeAspect="1"/>
          </p:cNvPicPr>
          <p:nvPr/>
        </p:nvPicPr>
        <p:blipFill>
          <a:blip r:embed="rId3">
            <a:extLst/>
          </a:blip>
          <a:stretch>
            <a:fillRect/>
          </a:stretch>
        </p:blipFill>
        <p:spPr>
          <a:xfrm>
            <a:off x="16687800" y="3366855"/>
            <a:ext cx="5702300" cy="811394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Markov Chain Monte Carlo"/>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defRPr sz="5225"/>
            </a:pPr>
            <a:r>
              <a:rPr sz="9500"/>
              <a:t>Markov Chain Monte Carlo</a:t>
            </a:r>
          </a:p>
        </p:txBody>
      </p:sp>
      <p:sp>
        <p:nvSpPr>
          <p:cNvPr id="273" name="Body Level One…"/>
          <p:cNvSpPr txBox="1"/>
          <p:nvPr>
            <p:ph type="body" idx="21"/>
          </p:nvPr>
        </p:nvSpPr>
        <p:spPr>
          <a:xfrm>
            <a:off x="693747" y="3592341"/>
            <a:ext cx="16292428" cy="7988186"/>
          </a:xfrm>
          <a:prstGeom prst="rect">
            <a:avLst/>
          </a:prstGeom>
          <a:extLst>
            <a:ext uri="{C572A759-6A51-4108-AA02-DFA0A04FC94B}">
              <ma14:wrappingTextBoxFlag xmlns:ma14="http://schemas.microsoft.com/office/mac/drawingml/2011/main" val="1"/>
            </a:ext>
          </a:extLst>
        </p:spPr>
        <p:txBody>
          <a:bodyPr/>
          <a:lstStyle/>
          <a:p>
            <a:pPr marL="320842" indent="-320842" defTabSz="1950670">
              <a:spcBef>
                <a:spcPts val="3700"/>
              </a:spcBef>
              <a:defRPr sz="3200"/>
            </a:pPr>
            <a:r>
              <a:t>Without a simple arithmetic Conjugate Prior from our chosen distributions, we estimate using simulation with MCMC</a:t>
            </a:r>
          </a:p>
          <a:p>
            <a:pPr marL="320842" indent="-320842" defTabSz="1950670">
              <a:spcBef>
                <a:spcPts val="3700"/>
              </a:spcBef>
              <a:defRPr sz="3200"/>
            </a:pPr>
            <a:r>
              <a:t>Monte Carlo - simulate by random draws</a:t>
            </a:r>
          </a:p>
          <a:p>
            <a:pPr marL="320842" indent="-320842" defTabSz="1950670">
              <a:spcBef>
                <a:spcPts val="3700"/>
              </a:spcBef>
              <a:defRPr sz="3200"/>
            </a:pPr>
            <a:r>
              <a:t>Markov Chain - future state depends on the current state only</a:t>
            </a:r>
          </a:p>
          <a:p>
            <a:pPr marL="320842" indent="-320842" defTabSz="1950670">
              <a:spcBef>
                <a:spcPts val="3700"/>
              </a:spcBef>
              <a:defRPr sz="3200"/>
            </a:pPr>
            <a:r>
              <a:t>We sample from P(𝝷 | Data) using the prior and likelihood distributions to set the frequency with which we sample from each region of the posterior</a:t>
            </a:r>
          </a:p>
          <a:p>
            <a:pPr marL="320842" indent="-320842" defTabSz="1950670">
              <a:spcBef>
                <a:spcPts val="3700"/>
              </a:spcBef>
              <a:defRPr sz="3200"/>
            </a:pPr>
            <a:r>
              <a:t>From this we calculate the characteristics of our posterior distribution</a:t>
            </a:r>
          </a:p>
          <a:p>
            <a:pPr marL="320842" indent="-320842" defTabSz="1950670">
              <a:spcBef>
                <a:spcPts val="3700"/>
              </a:spcBef>
              <a:defRPr sz="3200"/>
            </a:pPr>
            <a:r>
              <a:t>PyMC uses No U-Turns (NUTS) version of the Hamiltonian sampling algorithm, searching parameter space using gradient, then stopping search when the sample search turns back to its previous steps on the path </a:t>
            </a:r>
          </a:p>
        </p:txBody>
      </p:sp>
      <p:sp>
        <p:nvSpPr>
          <p:cNvPr id="274" name="01"/>
          <p:cNvSpPr txBox="1"/>
          <p:nvPr>
            <p:ph type="sldNum" sz="quarter" idx="2"/>
          </p:nvPr>
        </p:nvSpPr>
        <p:spPr>
          <a:xfrm>
            <a:off x="23558500" y="12458700"/>
            <a:ext cx="395732"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5" name="Bayes_formula.png" descr="Bayes_formula.png"/>
          <p:cNvPicPr>
            <a:picLocks noChangeAspect="1"/>
          </p:cNvPicPr>
          <p:nvPr/>
        </p:nvPicPr>
        <p:blipFill>
          <a:blip r:embed="rId2">
            <a:extLst/>
          </a:blip>
          <a:stretch>
            <a:fillRect/>
          </a:stretch>
        </p:blipFill>
        <p:spPr>
          <a:xfrm>
            <a:off x="17280022" y="3454703"/>
            <a:ext cx="6442599" cy="1934340"/>
          </a:xfrm>
          <a:prstGeom prst="rect">
            <a:avLst/>
          </a:prstGeom>
          <a:ln w="12700">
            <a:miter lim="400000"/>
          </a:ln>
        </p:spPr>
      </p:pic>
      <p:pic>
        <p:nvPicPr>
          <p:cNvPr id="276" name="bayes_proportional.png" descr="bayes_proportional.png"/>
          <p:cNvPicPr>
            <a:picLocks noChangeAspect="1"/>
          </p:cNvPicPr>
          <p:nvPr/>
        </p:nvPicPr>
        <p:blipFill>
          <a:blip r:embed="rId3">
            <a:extLst/>
          </a:blip>
          <a:stretch>
            <a:fillRect/>
          </a:stretch>
        </p:blipFill>
        <p:spPr>
          <a:xfrm>
            <a:off x="17280022" y="5860484"/>
            <a:ext cx="6442599" cy="1010005"/>
          </a:xfrm>
          <a:prstGeom prst="rect">
            <a:avLst/>
          </a:prstGeom>
          <a:ln w="12700">
            <a:miter lim="400000"/>
          </a:ln>
        </p:spPr>
      </p:pic>
      <p:pic>
        <p:nvPicPr>
          <p:cNvPr id="277" name="lamberg.jpg" descr="lamberg.jpg"/>
          <p:cNvPicPr>
            <a:picLocks noChangeAspect="1"/>
          </p:cNvPicPr>
          <p:nvPr/>
        </p:nvPicPr>
        <p:blipFill>
          <a:blip r:embed="rId4">
            <a:extLst/>
          </a:blip>
          <a:stretch>
            <a:fillRect/>
          </a:stretch>
        </p:blipFill>
        <p:spPr>
          <a:xfrm>
            <a:off x="18233826" y="7341930"/>
            <a:ext cx="4534992" cy="5654603"/>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Who and Where are the Global Irish?"/>
          <p:cNvSpPr txBox="1"/>
          <p:nvPr>
            <p:ph type="title"/>
          </p:nvPr>
        </p:nvSpPr>
        <p:spPr>
          <a:prstGeom prst="rect">
            <a:avLst/>
          </a:prstGeom>
        </p:spPr>
        <p:txBody>
          <a:bodyPr/>
          <a:lstStyle>
            <a:lvl1pPr defTabSz="2015286">
              <a:defRPr spc="-100" sz="9570"/>
            </a:lvl1pPr>
          </a:lstStyle>
          <a:p>
            <a:pPr/>
            <a:r>
              <a:t>Python Libraries</a:t>
            </a:r>
          </a:p>
        </p:txBody>
      </p:sp>
      <p:sp>
        <p:nvSpPr>
          <p:cNvPr id="280" name="Northern Ireland: CRN, PUL and unaffiliated, Irish, British, Northern Irish total 1.9m…"/>
          <p:cNvSpPr txBox="1"/>
          <p:nvPr>
            <p:ph type="body" sz="half" idx="1"/>
          </p:nvPr>
        </p:nvSpPr>
        <p:spPr>
          <a:xfrm>
            <a:off x="1270117" y="2729993"/>
            <a:ext cx="9817101" cy="8256014"/>
          </a:xfrm>
          <a:prstGeom prst="rect">
            <a:avLst/>
          </a:prstGeom>
        </p:spPr>
        <p:txBody>
          <a:bodyPr lIns="50800" tIns="50800" rIns="50800" bIns="50800"/>
          <a:lstStyle/>
          <a:p>
            <a:pPr marL="340894" indent="-340894" defTabSz="2072587">
              <a:spcBef>
                <a:spcPts val="3900"/>
              </a:spcBef>
              <a:buSzPct val="100000"/>
              <a:buChar char="•"/>
              <a:defRPr sz="3400">
                <a:latin typeface="Graphik Light"/>
                <a:ea typeface="Graphik Light"/>
                <a:cs typeface="Graphik Light"/>
                <a:sym typeface="Graphik Light"/>
              </a:defRPr>
            </a:pPr>
            <a:r>
              <a:t>Usual data analysis libraries</a:t>
            </a:r>
          </a:p>
          <a:p>
            <a:pPr marL="340894" indent="-340894" defTabSz="2072587">
              <a:spcBef>
                <a:spcPts val="3900"/>
              </a:spcBef>
              <a:buSzPct val="100000"/>
              <a:buChar char="•"/>
              <a:defRPr sz="3400">
                <a:latin typeface="Graphik Light"/>
                <a:ea typeface="Graphik Light"/>
                <a:cs typeface="Graphik Light"/>
                <a:sym typeface="Graphik Light"/>
              </a:defRPr>
            </a:pPr>
            <a:r>
              <a:t>SciPy for the old Fortran odeint() solver</a:t>
            </a:r>
          </a:p>
          <a:p>
            <a:pPr marL="340894" indent="-340894" defTabSz="2072587">
              <a:spcBef>
                <a:spcPts val="3900"/>
              </a:spcBef>
              <a:buSzPct val="100000"/>
              <a:buChar char="•"/>
              <a:defRPr sz="3400">
                <a:latin typeface="Graphik Light"/>
                <a:ea typeface="Graphik Light"/>
                <a:cs typeface="Graphik Light"/>
                <a:sym typeface="Graphik Light"/>
              </a:defRPr>
            </a:pPr>
            <a:r>
              <a:t>PyMC for running the MCMC</a:t>
            </a:r>
          </a:p>
          <a:p>
            <a:pPr marL="340894" indent="-340894" defTabSz="2072587">
              <a:spcBef>
                <a:spcPts val="3900"/>
              </a:spcBef>
              <a:buSzPct val="100000"/>
              <a:buChar char="•"/>
              <a:defRPr sz="3400">
                <a:latin typeface="Graphik Light"/>
                <a:ea typeface="Graphik Light"/>
                <a:cs typeface="Graphik Light"/>
                <a:sym typeface="Graphik Light"/>
              </a:defRPr>
            </a:pPr>
            <a:r>
              <a:t>STAN language was used with R for Bayesian models</a:t>
            </a:r>
          </a:p>
          <a:p>
            <a:pPr marL="340894" indent="-340894" defTabSz="2072587">
              <a:spcBef>
                <a:spcPts val="3900"/>
              </a:spcBef>
              <a:buSzPct val="100000"/>
              <a:buChar char="•"/>
              <a:defRPr sz="3400">
                <a:latin typeface="Graphik Light"/>
                <a:ea typeface="Graphik Light"/>
                <a:cs typeface="Graphik Light"/>
                <a:sym typeface="Graphik Light"/>
              </a:defRPr>
            </a:pPr>
            <a:r>
              <a:t>ArviZ for MCMC diagnostics and metrics</a:t>
            </a:r>
          </a:p>
          <a:p>
            <a:pPr marL="340894" indent="-340894" defTabSz="2072587">
              <a:spcBef>
                <a:spcPts val="3900"/>
              </a:spcBef>
              <a:buSzPct val="100000"/>
              <a:buChar char="•"/>
              <a:defRPr sz="3400">
                <a:latin typeface="Graphik Light"/>
                <a:ea typeface="Graphik Light"/>
                <a:cs typeface="Graphik Light"/>
                <a:sym typeface="Graphik Light"/>
              </a:defRPr>
            </a:pPr>
            <a:r>
              <a:t>However, much more of the published models run on R, which seems favoured by epidemiologists, and often uses the STAN language</a:t>
            </a:r>
          </a:p>
        </p:txBody>
      </p:sp>
      <p:sp>
        <p:nvSpPr>
          <p:cNvPr id="281" name="01"/>
          <p:cNvSpPr txBox="1"/>
          <p:nvPr>
            <p:ph type="sldNum" sz="quarter" idx="2"/>
          </p:nvPr>
        </p:nvSpPr>
        <p:spPr>
          <a:xfrm>
            <a:off x="23558500" y="12458700"/>
            <a:ext cx="408432"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2" name="jupyter.png" descr="jupyter.png"/>
          <p:cNvPicPr>
            <a:picLocks noChangeAspect="1"/>
          </p:cNvPicPr>
          <p:nvPr/>
        </p:nvPicPr>
        <p:blipFill>
          <a:blip r:embed="rId2">
            <a:extLst/>
          </a:blip>
          <a:stretch>
            <a:fillRect/>
          </a:stretch>
        </p:blipFill>
        <p:spPr>
          <a:xfrm>
            <a:off x="12644036" y="1776820"/>
            <a:ext cx="4241801" cy="2375409"/>
          </a:xfrm>
          <a:prstGeom prst="rect">
            <a:avLst/>
          </a:prstGeom>
          <a:ln w="12700">
            <a:miter lim="400000"/>
          </a:ln>
        </p:spPr>
      </p:pic>
      <p:pic>
        <p:nvPicPr>
          <p:cNvPr id="283" name="numpy.png" descr="numpy.png"/>
          <p:cNvPicPr>
            <a:picLocks noChangeAspect="1"/>
          </p:cNvPicPr>
          <p:nvPr/>
        </p:nvPicPr>
        <p:blipFill>
          <a:blip r:embed="rId3">
            <a:extLst/>
          </a:blip>
          <a:stretch>
            <a:fillRect/>
          </a:stretch>
        </p:blipFill>
        <p:spPr>
          <a:xfrm>
            <a:off x="12826233" y="7860834"/>
            <a:ext cx="4233008" cy="1895377"/>
          </a:xfrm>
          <a:prstGeom prst="rect">
            <a:avLst/>
          </a:prstGeom>
          <a:ln w="12700">
            <a:miter lim="400000"/>
          </a:ln>
        </p:spPr>
      </p:pic>
      <p:pic>
        <p:nvPicPr>
          <p:cNvPr id="284" name="pandas.png" descr="pandas.png"/>
          <p:cNvPicPr>
            <a:picLocks noChangeAspect="1"/>
          </p:cNvPicPr>
          <p:nvPr/>
        </p:nvPicPr>
        <p:blipFill>
          <a:blip r:embed="rId4">
            <a:extLst/>
          </a:blip>
          <a:stretch>
            <a:fillRect/>
          </a:stretch>
        </p:blipFill>
        <p:spPr>
          <a:xfrm>
            <a:off x="12656736" y="5146198"/>
            <a:ext cx="4241801" cy="1718350"/>
          </a:xfrm>
          <a:prstGeom prst="rect">
            <a:avLst/>
          </a:prstGeom>
          <a:ln w="12700">
            <a:miter lim="400000"/>
          </a:ln>
        </p:spPr>
      </p:pic>
      <p:pic>
        <p:nvPicPr>
          <p:cNvPr id="285" name="ArviZ.png" descr="ArviZ.png"/>
          <p:cNvPicPr>
            <a:picLocks noChangeAspect="1"/>
          </p:cNvPicPr>
          <p:nvPr/>
        </p:nvPicPr>
        <p:blipFill>
          <a:blip r:embed="rId5">
            <a:extLst/>
          </a:blip>
          <a:stretch>
            <a:fillRect/>
          </a:stretch>
        </p:blipFill>
        <p:spPr>
          <a:xfrm>
            <a:off x="19340241" y="10719617"/>
            <a:ext cx="3363210" cy="2375409"/>
          </a:xfrm>
          <a:prstGeom prst="rect">
            <a:avLst/>
          </a:prstGeom>
          <a:ln w="12700">
            <a:miter lim="400000"/>
          </a:ln>
        </p:spPr>
      </p:pic>
      <p:pic>
        <p:nvPicPr>
          <p:cNvPr id="286" name="scipy.svg" descr="scipy.svg"/>
          <p:cNvPicPr>
            <a:picLocks noChangeAspect="1"/>
          </p:cNvPicPr>
          <p:nvPr/>
        </p:nvPicPr>
        <p:blipFill>
          <a:blip r:embed="rId6">
            <a:extLst/>
          </a:blip>
          <a:stretch>
            <a:fillRect/>
          </a:stretch>
        </p:blipFill>
        <p:spPr>
          <a:xfrm>
            <a:off x="19294521" y="4798749"/>
            <a:ext cx="2591048" cy="2591048"/>
          </a:xfrm>
          <a:prstGeom prst="rect">
            <a:avLst/>
          </a:prstGeom>
          <a:ln w="12700">
            <a:miter lim="400000"/>
          </a:ln>
        </p:spPr>
      </p:pic>
      <p:pic>
        <p:nvPicPr>
          <p:cNvPr id="287" name="PyMC4.png" descr="PyMC4.png"/>
          <p:cNvPicPr>
            <a:picLocks noChangeAspect="1"/>
          </p:cNvPicPr>
          <p:nvPr/>
        </p:nvPicPr>
        <p:blipFill>
          <a:blip r:embed="rId7">
            <a:extLst/>
          </a:blip>
          <a:stretch>
            <a:fillRect/>
          </a:stretch>
        </p:blipFill>
        <p:spPr>
          <a:xfrm>
            <a:off x="18795542" y="7926096"/>
            <a:ext cx="4445172" cy="2082801"/>
          </a:xfrm>
          <a:prstGeom prst="rect">
            <a:avLst/>
          </a:prstGeom>
          <a:ln w="12700">
            <a:miter lim="400000"/>
          </a:ln>
        </p:spPr>
      </p:pic>
      <p:pic>
        <p:nvPicPr>
          <p:cNvPr id="288" name="stan.png" descr="stan.png"/>
          <p:cNvPicPr>
            <a:picLocks noChangeAspect="1"/>
          </p:cNvPicPr>
          <p:nvPr/>
        </p:nvPicPr>
        <p:blipFill>
          <a:blip r:embed="rId8">
            <a:extLst/>
          </a:blip>
          <a:stretch>
            <a:fillRect/>
          </a:stretch>
        </p:blipFill>
        <p:spPr>
          <a:xfrm>
            <a:off x="19291300" y="1701800"/>
            <a:ext cx="2565400" cy="25654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Citizenship for the Second Irish Century"/>
          <p:cNvSpPr txBox="1"/>
          <p:nvPr>
            <p:ph type="body" idx="22"/>
          </p:nvPr>
        </p:nvSpPr>
        <p:spPr>
          <a:xfrm>
            <a:off x="787457" y="2831951"/>
            <a:ext cx="12126175" cy="9512301"/>
          </a:xfrm>
          <a:prstGeom prst="rect">
            <a:avLst/>
          </a:prstGeom>
          <a:extLst>
            <a:ext uri="{C572A759-6A51-4108-AA02-DFA0A04FC94B}">
              <ma14:wrappingTextBoxFlag xmlns:ma14="http://schemas.microsoft.com/office/mac/drawingml/2011/main" val="1"/>
            </a:ext>
          </a:extLst>
        </p:spPr>
        <p:txBody>
          <a:bodyPr/>
          <a:lstStyle>
            <a:lvl1pPr marL="401052" indent="-401052" defTabSz="2438337">
              <a:spcBef>
                <a:spcPts val="4700"/>
              </a:spcBef>
              <a:buSzPct val="100000"/>
              <a:buChar char="•"/>
              <a:defRPr sz="4000">
                <a:latin typeface="Graphik Light"/>
                <a:ea typeface="Graphik Light"/>
                <a:cs typeface="Graphik Light"/>
                <a:sym typeface="Graphik Light"/>
              </a:defRPr>
            </a:lvl1pPr>
          </a:lstStyle>
          <a:p>
            <a:pPr/>
            <a:r>
              <a:t>See Jupyter Notebook 2</a:t>
            </a:r>
          </a:p>
        </p:txBody>
      </p:sp>
      <p:sp>
        <p:nvSpPr>
          <p:cNvPr id="291" name="Building a Home for the Global Irish Nation"/>
          <p:cNvSpPr txBox="1"/>
          <p:nvPr>
            <p:ph type="title"/>
          </p:nvPr>
        </p:nvSpPr>
        <p:spPr>
          <a:xfrm>
            <a:off x="1167386" y="601791"/>
            <a:ext cx="12358448" cy="2040447"/>
          </a:xfrm>
          <a:prstGeom prst="rect">
            <a:avLst/>
          </a:prstGeom>
        </p:spPr>
        <p:txBody>
          <a:bodyPr anchor="t"/>
          <a:lstStyle>
            <a:lvl1pPr defTabSz="288036">
              <a:defRPr spc="-99" sz="9700"/>
            </a:lvl1pPr>
          </a:lstStyle>
          <a:p>
            <a:pPr/>
            <a:r>
              <a:t>Simulated Dataset </a:t>
            </a:r>
          </a:p>
        </p:txBody>
      </p:sp>
      <p:sp>
        <p:nvSpPr>
          <p:cNvPr id="292" name="01"/>
          <p:cNvSpPr txBox="1"/>
          <p:nvPr>
            <p:ph type="sldNum" sz="quarter" idx="2"/>
          </p:nvPr>
        </p:nvSpPr>
        <p:spPr>
          <a:xfrm>
            <a:off x="23558500" y="12458700"/>
            <a:ext cx="40284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Who and Where are the Global Irish?"/>
          <p:cNvSpPr txBox="1"/>
          <p:nvPr>
            <p:ph type="title"/>
          </p:nvPr>
        </p:nvSpPr>
        <p:spPr>
          <a:prstGeom prst="rect">
            <a:avLst/>
          </a:prstGeom>
        </p:spPr>
        <p:txBody>
          <a:bodyPr/>
          <a:lstStyle>
            <a:lvl1pPr defTabSz="2316421">
              <a:defRPr sz="9500"/>
            </a:lvl1pPr>
          </a:lstStyle>
          <a:p>
            <a:pPr/>
            <a:r>
              <a:t>School Dataset</a:t>
            </a:r>
          </a:p>
        </p:txBody>
      </p:sp>
      <p:sp>
        <p:nvSpPr>
          <p:cNvPr id="295" name="Northern Ireland: CRN, PUL and unaffiliated, Irish, British, Northern Irish total 1.9m…"/>
          <p:cNvSpPr txBox="1"/>
          <p:nvPr>
            <p:ph type="body" sz="half" idx="1"/>
          </p:nvPr>
        </p:nvSpPr>
        <p:spPr>
          <a:xfrm>
            <a:off x="1409700" y="2729993"/>
            <a:ext cx="11938000" cy="10287001"/>
          </a:xfrm>
          <a:prstGeom prst="rect">
            <a:avLst/>
          </a:prstGeom>
        </p:spPr>
        <p:txBody>
          <a:bodyPr lIns="50800" tIns="50800" rIns="50800" bIns="50800"/>
          <a:lstStyle/>
          <a:p>
            <a:pPr lvl="1" marL="782052" indent="-401052" defTabSz="2438337">
              <a:spcBef>
                <a:spcPts val="4700"/>
              </a:spcBef>
              <a:defRPr sz="4000">
                <a:latin typeface="Graphik Light"/>
                <a:ea typeface="Graphik Light"/>
                <a:cs typeface="Graphik Light"/>
                <a:sym typeface="Graphik Light"/>
              </a:defRPr>
            </a:pPr>
            <a:r>
              <a:t>See Jupyter Notebook 3</a:t>
            </a:r>
          </a:p>
        </p:txBody>
      </p:sp>
      <p:sp>
        <p:nvSpPr>
          <p:cNvPr id="296" name="01"/>
          <p:cNvSpPr txBox="1"/>
          <p:nvPr>
            <p:ph type="sldNum" sz="quarter" idx="2"/>
          </p:nvPr>
        </p:nvSpPr>
        <p:spPr>
          <a:xfrm>
            <a:off x="23558499" y="12458700"/>
            <a:ext cx="40411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Who and Where are the Global Irish?"/>
          <p:cNvSpPr txBox="1"/>
          <p:nvPr>
            <p:ph type="title"/>
          </p:nvPr>
        </p:nvSpPr>
        <p:spPr>
          <a:prstGeom prst="rect">
            <a:avLst/>
          </a:prstGeom>
        </p:spPr>
        <p:txBody>
          <a:bodyPr/>
          <a:lstStyle>
            <a:lvl1pPr defTabSz="2316421">
              <a:defRPr sz="9500"/>
            </a:lvl1pPr>
          </a:lstStyle>
          <a:p>
            <a:pPr/>
            <a:r>
              <a:t>IEMAG Data</a:t>
            </a:r>
          </a:p>
        </p:txBody>
      </p:sp>
      <p:sp>
        <p:nvSpPr>
          <p:cNvPr id="299" name="Northern Ireland: CRN, PUL and unaffiliated, Irish, British, Northern Irish total 1.9m…"/>
          <p:cNvSpPr txBox="1"/>
          <p:nvPr>
            <p:ph type="body" sz="half" idx="1"/>
          </p:nvPr>
        </p:nvSpPr>
        <p:spPr>
          <a:xfrm>
            <a:off x="1206500" y="2729993"/>
            <a:ext cx="11938000" cy="10287001"/>
          </a:xfrm>
          <a:prstGeom prst="rect">
            <a:avLst/>
          </a:prstGeom>
        </p:spPr>
        <p:txBody>
          <a:bodyPr lIns="50800" tIns="50800" rIns="50800" bIns="50800"/>
          <a:lstStyle>
            <a:lvl1pPr marL="401052" indent="-401052" defTabSz="2438337">
              <a:spcBef>
                <a:spcPts val="4700"/>
              </a:spcBef>
              <a:buSzPct val="100000"/>
              <a:buChar char="•"/>
              <a:defRPr sz="4000">
                <a:latin typeface="Graphik Light"/>
                <a:ea typeface="Graphik Light"/>
                <a:cs typeface="Graphik Light"/>
                <a:sym typeface="Graphik Light"/>
              </a:defRPr>
            </a:lvl1pPr>
          </a:lstStyle>
          <a:p>
            <a:pPr/>
            <a:r>
              <a:t>See Jupyter Notebook 4</a:t>
            </a:r>
          </a:p>
        </p:txBody>
      </p:sp>
      <p:sp>
        <p:nvSpPr>
          <p:cNvPr id="300" name="01"/>
          <p:cNvSpPr txBox="1"/>
          <p:nvPr>
            <p:ph type="sldNum" sz="quarter" idx="2"/>
          </p:nvPr>
        </p:nvSpPr>
        <p:spPr>
          <a:xfrm>
            <a:off x="23558500" y="12458700"/>
            <a:ext cx="409702"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Who and Where are the Global Irish?"/>
          <p:cNvSpPr txBox="1"/>
          <p:nvPr>
            <p:ph type="title"/>
          </p:nvPr>
        </p:nvSpPr>
        <p:spPr>
          <a:xfrm>
            <a:off x="1206500" y="582847"/>
            <a:ext cx="21971000" cy="1689101"/>
          </a:xfrm>
          <a:prstGeom prst="rect">
            <a:avLst/>
          </a:prstGeom>
        </p:spPr>
        <p:txBody>
          <a:bodyPr/>
          <a:lstStyle>
            <a:lvl1pPr defTabSz="2316421">
              <a:defRPr sz="9500"/>
            </a:lvl1pPr>
          </a:lstStyle>
          <a:p>
            <a:pPr/>
            <a:r>
              <a:t>Next Steps</a:t>
            </a:r>
          </a:p>
        </p:txBody>
      </p:sp>
      <p:sp>
        <p:nvSpPr>
          <p:cNvPr id="303" name="Northern Ireland: CRN, PUL and unaffiliated, Irish, British, Northern Irish total 1.9m…"/>
          <p:cNvSpPr txBox="1"/>
          <p:nvPr>
            <p:ph type="body" sz="quarter" idx="1"/>
          </p:nvPr>
        </p:nvSpPr>
        <p:spPr>
          <a:xfrm>
            <a:off x="1346200" y="2729993"/>
            <a:ext cx="8021271" cy="8256014"/>
          </a:xfrm>
          <a:prstGeom prst="rect">
            <a:avLst/>
          </a:prstGeom>
        </p:spPr>
        <p:txBody>
          <a:bodyPr lIns="50800" tIns="50800" rIns="50800" bIns="50800"/>
          <a:lstStyle/>
          <a:p>
            <a:pPr marL="270710" indent="-270710" defTabSz="1463002">
              <a:spcBef>
                <a:spcPts val="2800"/>
              </a:spcBef>
              <a:buSzPct val="100000"/>
              <a:buChar char="•"/>
              <a:defRPr sz="2700">
                <a:latin typeface="Graphik Light"/>
                <a:ea typeface="Graphik Light"/>
                <a:cs typeface="Graphik Light"/>
                <a:sym typeface="Graphik Light"/>
              </a:defRPr>
            </a:pPr>
            <a:r>
              <a:t>Estimate full IEMAG model: Production model uses SEIR, but 5 different populations for I, 4 transmission rates</a:t>
            </a:r>
          </a:p>
          <a:p>
            <a:pPr marL="270710" indent="-270710" defTabSz="1463002">
              <a:spcBef>
                <a:spcPts val="2800"/>
              </a:spcBef>
              <a:buSzPct val="100000"/>
              <a:buChar char="•"/>
              <a:defRPr sz="2700">
                <a:latin typeface="Graphik Light"/>
                <a:ea typeface="Graphik Light"/>
                <a:cs typeface="Graphik Light"/>
                <a:sym typeface="Graphik Light"/>
              </a:defRPr>
            </a:pPr>
            <a:r>
              <a:t>Compare with Northern Ireland’s similar epidemic model, perhaps in one hierarchical model</a:t>
            </a:r>
          </a:p>
          <a:p>
            <a:pPr marL="270710" indent="-270710" defTabSz="1463002">
              <a:spcBef>
                <a:spcPts val="2800"/>
              </a:spcBef>
              <a:buSzPct val="100000"/>
              <a:buChar char="•"/>
              <a:defRPr sz="2700">
                <a:latin typeface="Graphik Light"/>
                <a:ea typeface="Graphik Light"/>
                <a:cs typeface="Graphik Light"/>
                <a:sym typeface="Graphik Light"/>
              </a:defRPr>
            </a:pPr>
            <a:r>
              <a:t>Compare with UK model population </a:t>
            </a:r>
            <a:r>
              <a:rPr u="sng">
                <a:solidFill>
                  <a:srgbClr val="0000FF"/>
                </a:solidFill>
                <a:uFill>
                  <a:solidFill>
                    <a:srgbClr val="0000FF"/>
                  </a:solidFill>
                </a:uFill>
                <a:hlinkClick r:id="rId2" invalidUrl="" action="" tgtFrame="" tooltip="" history="1" highlightClick="0" endSnd="0"/>
              </a:rPr>
              <a:t>https://www.gov.uk/government/publications/reproduction-number-r-and-growth-rate-methodology/reproduction-number-r-and-growth-rate-methodology#fnref:1</a:t>
            </a:r>
          </a:p>
          <a:p>
            <a:pPr marL="270710" indent="-270710" defTabSz="1463002">
              <a:spcBef>
                <a:spcPts val="2800"/>
              </a:spcBef>
              <a:buSzPct val="100000"/>
              <a:buChar char="•"/>
              <a:defRPr sz="2700">
                <a:latin typeface="Graphik Light"/>
                <a:ea typeface="Graphik Light"/>
                <a:cs typeface="Graphik Light"/>
                <a:sym typeface="Graphik Light"/>
              </a:defRPr>
            </a:pPr>
          </a:p>
          <a:p>
            <a:pPr marL="270710" indent="-270710" defTabSz="1463002">
              <a:spcBef>
                <a:spcPts val="2800"/>
              </a:spcBef>
              <a:buSzPct val="100000"/>
              <a:buChar char="•"/>
              <a:defRPr sz="2700">
                <a:latin typeface="Graphik Light"/>
                <a:ea typeface="Graphik Light"/>
                <a:cs typeface="Graphik Light"/>
                <a:sym typeface="Graphik Light"/>
              </a:defRPr>
            </a:pPr>
            <a:r>
              <a:t>Implement age-based model </a:t>
            </a:r>
          </a:p>
          <a:p>
            <a:pPr marL="270710" indent="-270710" defTabSz="1463002">
              <a:spcBef>
                <a:spcPts val="2800"/>
              </a:spcBef>
              <a:buSzPct val="100000"/>
              <a:buChar char="•"/>
              <a:defRPr sz="2700">
                <a:latin typeface="Graphik Light"/>
                <a:ea typeface="Graphik Light"/>
                <a:cs typeface="Graphik Light"/>
                <a:sym typeface="Graphik Light"/>
              </a:defRPr>
            </a:pPr>
            <a:r>
              <a:t>Add economic effects</a:t>
            </a:r>
          </a:p>
        </p:txBody>
      </p:sp>
      <p:sp>
        <p:nvSpPr>
          <p:cNvPr id="304" name="01"/>
          <p:cNvSpPr txBox="1"/>
          <p:nvPr>
            <p:ph type="sldNum" sz="quarter" idx="2"/>
          </p:nvPr>
        </p:nvSpPr>
        <p:spPr>
          <a:xfrm>
            <a:off x="23558500" y="12458700"/>
            <a:ext cx="385826"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5" name="IEMAG model.png" descr="IEMAG model.png"/>
          <p:cNvPicPr>
            <a:picLocks noChangeAspect="1"/>
          </p:cNvPicPr>
          <p:nvPr/>
        </p:nvPicPr>
        <p:blipFill>
          <a:blip r:embed="rId3">
            <a:extLst/>
          </a:blip>
          <a:stretch>
            <a:fillRect/>
          </a:stretch>
        </p:blipFill>
        <p:spPr>
          <a:xfrm>
            <a:off x="9722067" y="1853758"/>
            <a:ext cx="13650704" cy="925149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he Irish COVID Enquiry"/>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defRPr sz="5225"/>
            </a:pPr>
            <a:r>
              <a:rPr sz="9500"/>
              <a:t>The Irish COVID Enquiry</a:t>
            </a:r>
          </a:p>
        </p:txBody>
      </p:sp>
      <p:sp>
        <p:nvSpPr>
          <p:cNvPr id="308" name="Body Level One…"/>
          <p:cNvSpPr txBox="1"/>
          <p:nvPr>
            <p:ph type="body" idx="21"/>
          </p:nvPr>
        </p:nvSpPr>
        <p:spPr>
          <a:xfrm>
            <a:off x="852368" y="9186905"/>
            <a:ext cx="22450664" cy="3987633"/>
          </a:xfrm>
          <a:prstGeom prst="rect">
            <a:avLst/>
          </a:prstGeom>
          <a:extLst>
            <a:ext uri="{C572A759-6A51-4108-AA02-DFA0A04FC94B}">
              <ma14:wrappingTextBoxFlag xmlns:ma14="http://schemas.microsoft.com/office/mac/drawingml/2011/main" val="1"/>
            </a:ext>
          </a:extLst>
        </p:spPr>
        <p:txBody>
          <a:bodyPr/>
          <a:lstStyle/>
          <a:p>
            <a:pPr>
              <a:defRPr sz="2800"/>
            </a:pPr>
            <a:r>
              <a:t>The Irish Epidemiological Modelling Advisory Group  (IEMAG)</a:t>
            </a:r>
            <a:r>
              <a:rPr sz="2600"/>
              <a:t>team head Prof. Philip Nolan discusses his experience at an RIA panel, commenting that the ‘follow the science’ approach was authoritarian https://www.youtube.com/watch?v=Estl2VBSKcc</a:t>
            </a:r>
            <a:endParaRPr sz="2600"/>
          </a:p>
          <a:p>
            <a:pPr>
              <a:defRPr sz="2600"/>
            </a:pPr>
            <a:r>
              <a:t>Irish enquiry into the pandemic is now under way by a panel of academics scrutinising the plans and responses, but with relatively limited powers, no cross-examination and no power of compel appearance.  Contact details are online at https://www.covid19evaluation.ie/</a:t>
            </a:r>
          </a:p>
          <a:p>
            <a:pPr>
              <a:defRPr sz="2600"/>
            </a:pPr>
            <a:r>
              <a:t>My own view is that the analysis needs prior preparation, probably with nominated specialists and a menu of data sources, models and tools, with the data infrastructure set up in advance</a:t>
            </a:r>
          </a:p>
        </p:txBody>
      </p:sp>
      <p:sp>
        <p:nvSpPr>
          <p:cNvPr id="309" name="01"/>
          <p:cNvSpPr txBox="1"/>
          <p:nvPr>
            <p:ph type="sldNum" sz="quarter" idx="2"/>
          </p:nvPr>
        </p:nvSpPr>
        <p:spPr>
          <a:xfrm>
            <a:off x="23558500" y="12458700"/>
            <a:ext cx="406654"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0" name="pasted-movie.png" descr="pasted-movie.png"/>
          <p:cNvPicPr>
            <a:picLocks noChangeAspect="1"/>
          </p:cNvPicPr>
          <p:nvPr/>
        </p:nvPicPr>
        <p:blipFill>
          <a:blip r:embed="rId2">
            <a:extLst/>
          </a:blip>
          <a:stretch>
            <a:fillRect/>
          </a:stretch>
        </p:blipFill>
        <p:spPr>
          <a:xfrm>
            <a:off x="4437346" y="2691609"/>
            <a:ext cx="13619010" cy="6127787"/>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Who and Where are the Global Irish?"/>
          <p:cNvSpPr txBox="1"/>
          <p:nvPr>
            <p:ph type="title"/>
          </p:nvPr>
        </p:nvSpPr>
        <p:spPr>
          <a:xfrm>
            <a:off x="1206500" y="582847"/>
            <a:ext cx="21971000" cy="1689101"/>
          </a:xfrm>
          <a:prstGeom prst="rect">
            <a:avLst/>
          </a:prstGeom>
        </p:spPr>
        <p:txBody>
          <a:bodyPr/>
          <a:lstStyle>
            <a:lvl1pPr defTabSz="2316421">
              <a:defRPr sz="9500"/>
            </a:lvl1pPr>
          </a:lstStyle>
          <a:p>
            <a:pPr/>
            <a:r>
              <a:t>Conclusions</a:t>
            </a:r>
          </a:p>
        </p:txBody>
      </p:sp>
      <p:sp>
        <p:nvSpPr>
          <p:cNvPr id="313" name="Northern Ireland: CRN, PUL and unaffiliated, Irish, British, Northern Irish total 1.9m…"/>
          <p:cNvSpPr txBox="1"/>
          <p:nvPr>
            <p:ph type="body" sz="half" idx="1"/>
          </p:nvPr>
        </p:nvSpPr>
        <p:spPr>
          <a:xfrm>
            <a:off x="952500" y="1993393"/>
            <a:ext cx="10680700" cy="9728201"/>
          </a:xfrm>
          <a:prstGeom prst="rect">
            <a:avLst/>
          </a:prstGeom>
        </p:spPr>
        <p:txBody>
          <a:bodyPr lIns="50800" tIns="50800" rIns="50800" bIns="50800"/>
          <a:lstStyle/>
          <a:p>
            <a:pPr marL="296778" indent="-296778" defTabSz="1804370">
              <a:spcBef>
                <a:spcPts val="3400"/>
              </a:spcBef>
              <a:buSzPct val="100000"/>
              <a:buChar char="•"/>
              <a:defRPr sz="2960">
                <a:latin typeface="Graphik Light"/>
                <a:ea typeface="Graphik Light"/>
                <a:cs typeface="Graphik Light"/>
                <a:sym typeface="Graphik Light"/>
              </a:defRPr>
            </a:pPr>
          </a:p>
          <a:p>
            <a:pPr marL="296778" indent="-296778" defTabSz="1804370">
              <a:spcBef>
                <a:spcPts val="3400"/>
              </a:spcBef>
              <a:buSzPct val="100000"/>
              <a:buChar char="•"/>
              <a:defRPr sz="2960">
                <a:latin typeface="Graphik Light"/>
                <a:ea typeface="Graphik Light"/>
                <a:cs typeface="Graphik Light"/>
                <a:sym typeface="Graphik Light"/>
              </a:defRPr>
            </a:pPr>
            <a:r>
              <a:t>PyMC can estimate simple SIR models, coming close to published results or simulations</a:t>
            </a:r>
          </a:p>
          <a:p>
            <a:pPr marL="296778" indent="-296778" defTabSz="1804370">
              <a:spcBef>
                <a:spcPts val="3400"/>
              </a:spcBef>
              <a:buSzPct val="100000"/>
              <a:buChar char="•"/>
              <a:defRPr sz="2960">
                <a:latin typeface="Graphik Light"/>
                <a:ea typeface="Graphik Light"/>
                <a:cs typeface="Graphik Light"/>
                <a:sym typeface="Graphik Light"/>
              </a:defRPr>
            </a:pPr>
            <a:r>
              <a:t>Ecosystem of libraries and published work for epidemiology in R and STAN is larger</a:t>
            </a:r>
          </a:p>
          <a:p>
            <a:pPr marL="296778" indent="-296778" defTabSz="1804370">
              <a:spcBef>
                <a:spcPts val="3400"/>
              </a:spcBef>
              <a:buSzPct val="100000"/>
              <a:buChar char="•"/>
              <a:defRPr sz="2960">
                <a:latin typeface="Graphik Light"/>
                <a:ea typeface="Graphik Light"/>
                <a:cs typeface="Graphik Light"/>
                <a:sym typeface="Graphik Light"/>
              </a:defRPr>
            </a:pPr>
            <a:r>
              <a:t>IEMAG2 uses measurements from health system processes and the SIR models</a:t>
            </a:r>
          </a:p>
          <a:p>
            <a:pPr marL="296778" indent="-296778" defTabSz="1804370">
              <a:spcBef>
                <a:spcPts val="3400"/>
              </a:spcBef>
              <a:buSzPct val="100000"/>
              <a:buChar char="•"/>
              <a:defRPr sz="2960">
                <a:latin typeface="Graphik Light"/>
                <a:ea typeface="Graphik Light"/>
                <a:cs typeface="Graphik Light"/>
                <a:sym typeface="Graphik Light"/>
              </a:defRPr>
            </a:pPr>
            <a:r>
              <a:t>SIR models are the transparent and useful tool for measuring and forecasting the pandemic, perhaps THE most useful</a:t>
            </a:r>
          </a:p>
          <a:p>
            <a:pPr marL="296778" indent="-296778" defTabSz="1804370">
              <a:spcBef>
                <a:spcPts val="3400"/>
              </a:spcBef>
              <a:buSzPct val="100000"/>
              <a:buChar char="•"/>
              <a:defRPr sz="2960">
                <a:latin typeface="Graphik Light"/>
                <a:ea typeface="Graphik Light"/>
                <a:cs typeface="Graphik Light"/>
                <a:sym typeface="Graphik Light"/>
              </a:defRPr>
            </a:pPr>
            <a:r>
              <a:t>What comes next?  Bird 'flu remains a threat and spreads through farmed and wild animal populations, with more than half the Common Terns breeders dying off here in Dublin Port  </a:t>
            </a:r>
            <a:r>
              <a:rPr u="sng">
                <a:solidFill>
                  <a:srgbClr val="0000FF"/>
                </a:solidFill>
                <a:uFill>
                  <a:solidFill>
                    <a:srgbClr val="0000FF"/>
                  </a:solidFill>
                </a:uFill>
                <a:hlinkClick r:id="rId2" invalidUrl="" action="" tgtFrame="" tooltip="" history="1" highlightClick="0" endSnd="0"/>
              </a:rPr>
              <a:t>https://birdwatchireland.ie/devastating-bird-flu-impacts-on-irish-seabirds-revealed-in-new-study/</a:t>
            </a:r>
          </a:p>
        </p:txBody>
      </p:sp>
      <p:sp>
        <p:nvSpPr>
          <p:cNvPr id="314" name="01"/>
          <p:cNvSpPr txBox="1"/>
          <p:nvPr>
            <p:ph type="sldNum" sz="quarter" idx="2"/>
          </p:nvPr>
        </p:nvSpPr>
        <p:spPr>
          <a:xfrm>
            <a:off x="23558500" y="12458700"/>
            <a:ext cx="412496"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5" name="birdflu.png" descr="birdflu.png"/>
          <p:cNvPicPr>
            <a:picLocks noChangeAspect="1"/>
          </p:cNvPicPr>
          <p:nvPr/>
        </p:nvPicPr>
        <p:blipFill>
          <a:blip r:embed="rId3">
            <a:extLst/>
          </a:blip>
          <a:stretch>
            <a:fillRect/>
          </a:stretch>
        </p:blipFill>
        <p:spPr>
          <a:xfrm>
            <a:off x="12488333" y="2755900"/>
            <a:ext cx="10934701" cy="820102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Who and Where are the Global Irish?"/>
          <p:cNvSpPr txBox="1"/>
          <p:nvPr>
            <p:ph type="title"/>
          </p:nvPr>
        </p:nvSpPr>
        <p:spPr>
          <a:xfrm>
            <a:off x="660400" y="698500"/>
            <a:ext cx="21971000" cy="1689100"/>
          </a:xfrm>
          <a:prstGeom prst="rect">
            <a:avLst/>
          </a:prstGeom>
        </p:spPr>
        <p:txBody>
          <a:bodyPr/>
          <a:lstStyle/>
          <a:p>
            <a:pPr lvl="1" defTabSz="2200599">
              <a:defRPr sz="9500"/>
            </a:pPr>
            <a:r>
              <a:t>My Motivations</a:t>
            </a:r>
          </a:p>
        </p:txBody>
      </p:sp>
      <p:sp>
        <p:nvSpPr>
          <p:cNvPr id="184" name="Northern Ireland: CRN, PUL and unaffiliated, Irish, British, Northern Irish total 1.9m…"/>
          <p:cNvSpPr txBox="1"/>
          <p:nvPr>
            <p:ph type="body" sz="half" idx="1"/>
          </p:nvPr>
        </p:nvSpPr>
        <p:spPr>
          <a:xfrm>
            <a:off x="10566316" y="2505588"/>
            <a:ext cx="12052235" cy="10221598"/>
          </a:xfrm>
          <a:prstGeom prst="rect">
            <a:avLst/>
          </a:prstGeom>
        </p:spPr>
        <p:txBody>
          <a:bodyPr lIns="50800" tIns="50800" rIns="50800" bIns="50800"/>
          <a:lstStyle/>
          <a:p>
            <a:pPr marL="268705" indent="-268705" defTabSz="1633686">
              <a:spcBef>
                <a:spcPts val="3100"/>
              </a:spcBef>
              <a:buSzPct val="100000"/>
              <a:buChar char="•"/>
              <a:defRPr sz="2680">
                <a:latin typeface="Graphik Light"/>
                <a:ea typeface="Graphik Light"/>
                <a:cs typeface="Graphik Light"/>
                <a:sym typeface="Graphik Light"/>
              </a:defRPr>
            </a:pPr>
            <a:r>
              <a:t>In 2020, I was working on a major change project in Stockholm</a:t>
            </a:r>
          </a:p>
          <a:p>
            <a:pPr marL="268705" indent="-268705" defTabSz="1633686">
              <a:spcBef>
                <a:spcPts val="3100"/>
              </a:spcBef>
              <a:buSzPct val="100000"/>
              <a:buChar char="•"/>
              <a:defRPr sz="2680">
                <a:latin typeface="Graphik Light"/>
                <a:ea typeface="Graphik Light"/>
                <a:cs typeface="Graphik Light"/>
                <a:sym typeface="Graphik Light"/>
              </a:defRPr>
            </a:pPr>
            <a:r>
              <a:t>Nolan’s Law: ‘Murphy was an optimist’</a:t>
            </a:r>
          </a:p>
          <a:p>
            <a:pPr marL="268705" indent="-268705" defTabSz="1633686">
              <a:spcBef>
                <a:spcPts val="3100"/>
              </a:spcBef>
              <a:buSzPct val="100000"/>
              <a:buChar char="•"/>
              <a:defRPr sz="2680">
                <a:latin typeface="Graphik Light"/>
                <a:ea typeface="Graphik Light"/>
                <a:cs typeface="Graphik Light"/>
                <a:sym typeface="Graphik Light"/>
              </a:defRPr>
            </a:pPr>
            <a:r>
              <a:t>Family legacy -  grandmother died of TB when my mother was 8, leaving nine children</a:t>
            </a:r>
          </a:p>
          <a:p>
            <a:pPr marL="268705" indent="-268705" defTabSz="1633686">
              <a:spcBef>
                <a:spcPts val="3100"/>
              </a:spcBef>
              <a:buSzPct val="100000"/>
              <a:buChar char="•"/>
              <a:defRPr sz="2680">
                <a:latin typeface="Graphik Light"/>
                <a:ea typeface="Graphik Light"/>
                <a:cs typeface="Graphik Light"/>
                <a:sym typeface="Graphik Light"/>
              </a:defRPr>
            </a:pPr>
            <a:r>
              <a:t>In Asia, bird ‘flu killed an infant in Hong Kong in late 1997 and there were outbreaks throughout through Asia afterwards, now spreading in the Americas</a:t>
            </a:r>
          </a:p>
          <a:p>
            <a:pPr marL="268705" indent="-268705" defTabSz="1633686">
              <a:spcBef>
                <a:spcPts val="3100"/>
              </a:spcBef>
              <a:buSzPct val="100000"/>
              <a:buChar char="•"/>
              <a:defRPr sz="2680">
                <a:latin typeface="Graphik Light"/>
                <a:ea typeface="Graphik Light"/>
                <a:cs typeface="Graphik Light"/>
                <a:sym typeface="Graphik Light"/>
              </a:defRPr>
            </a:pPr>
            <a:r>
              <a:t>Fear after 9/11 and the anthrax bio-terror attacks pushed research, including on mRNA vaccines, and pandemic preparedness </a:t>
            </a:r>
          </a:p>
          <a:p>
            <a:pPr marL="268705" indent="-268705" defTabSz="1633686">
              <a:spcBef>
                <a:spcPts val="3100"/>
              </a:spcBef>
              <a:buSzPct val="100000"/>
              <a:buChar char="•"/>
              <a:defRPr sz="2680">
                <a:latin typeface="Graphik Light"/>
                <a:ea typeface="Graphik Light"/>
                <a:cs typeface="Graphik Light"/>
                <a:sym typeface="Graphik Light"/>
              </a:defRPr>
            </a:pPr>
            <a:r>
              <a:t>In 2005, I wrote in Magill magazine and appeared on David McWilliams’ TV show to say that my 5 person software firm had done more pandemic planning than any part of the Irish government.  A HSE report that autumn recommended adding a modeller </a:t>
            </a:r>
          </a:p>
          <a:p>
            <a:pPr marL="268705" indent="-268705" defTabSz="1633686">
              <a:spcBef>
                <a:spcPts val="3100"/>
              </a:spcBef>
              <a:buSzPct val="100000"/>
              <a:buChar char="•"/>
              <a:defRPr sz="2680">
                <a:latin typeface="Graphik Light"/>
                <a:ea typeface="Graphik Light"/>
                <a:cs typeface="Graphik Light"/>
                <a:sym typeface="Graphik Light"/>
              </a:defRPr>
            </a:pPr>
            <a:r>
              <a:t>The Swedish government were relatively relaxed in their response, private sector data analysts and traders were very risk-averse from the start</a:t>
            </a:r>
          </a:p>
          <a:p>
            <a:pPr marL="268705" indent="-268705" defTabSz="1633686">
              <a:spcBef>
                <a:spcPts val="3100"/>
              </a:spcBef>
              <a:buSzPct val="100000"/>
              <a:buChar char="•"/>
              <a:defRPr sz="2680">
                <a:latin typeface="Graphik Light"/>
                <a:ea typeface="Graphik Light"/>
                <a:cs typeface="Graphik Light"/>
                <a:sym typeface="Graphik Light"/>
              </a:defRPr>
            </a:pPr>
            <a:r>
              <a:t>Where and when was this photo taken?</a:t>
            </a:r>
          </a:p>
        </p:txBody>
      </p:sp>
      <p:sp>
        <p:nvSpPr>
          <p:cNvPr id="185" name="01"/>
          <p:cNvSpPr txBox="1"/>
          <p:nvPr>
            <p:ph type="sldNum" sz="quarter" idx="2"/>
          </p:nvPr>
        </p:nvSpPr>
        <p:spPr>
          <a:xfrm>
            <a:off x="23558500" y="12458700"/>
            <a:ext cx="267716"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6" name="nobel.jpg" descr="nobel.jpg"/>
          <p:cNvPicPr>
            <a:picLocks noChangeAspect="1"/>
          </p:cNvPicPr>
          <p:nvPr/>
        </p:nvPicPr>
        <p:blipFill>
          <a:blip r:embed="rId2">
            <a:extLst/>
          </a:blip>
          <a:stretch>
            <a:fillRect/>
          </a:stretch>
        </p:blipFill>
        <p:spPr>
          <a:xfrm>
            <a:off x="1033710" y="2505588"/>
            <a:ext cx="7666199" cy="1022159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Citizenship for the Second Irish Century"/>
          <p:cNvSpPr txBox="1"/>
          <p:nvPr>
            <p:ph type="body" idx="22"/>
          </p:nvPr>
        </p:nvSpPr>
        <p:spPr>
          <a:xfrm>
            <a:off x="610475" y="8016678"/>
            <a:ext cx="11370022" cy="4263954"/>
          </a:xfrm>
          <a:prstGeom prst="rect">
            <a:avLst/>
          </a:prstGeom>
          <a:extLst>
            <a:ext uri="{C572A759-6A51-4108-AA02-DFA0A04FC94B}">
              <ma14:wrappingTextBoxFlag xmlns:ma14="http://schemas.microsoft.com/office/mac/drawingml/2011/main" val="1"/>
            </a:ext>
          </a:extLst>
        </p:spPr>
        <p:txBody>
          <a:bodyPr/>
          <a:lstStyle/>
          <a:p>
            <a:pPr defTabSz="79654">
              <a:lnSpc>
                <a:spcPct val="90000"/>
              </a:lnSpc>
              <a:defRPr spc="-66" sz="3400"/>
            </a:pPr>
            <a:r>
              <a:t>Peter Nolan</a:t>
            </a:r>
            <a:endParaRPr>
              <a:solidFill>
                <a:srgbClr val="FF2824"/>
              </a:solidFill>
            </a:endParaRPr>
          </a:p>
          <a:p>
            <a:pPr defTabSz="79654">
              <a:lnSpc>
                <a:spcPct val="90000"/>
              </a:lnSpc>
              <a:defRPr spc="-66" sz="3400"/>
            </a:pPr>
            <a:r>
              <a:rPr>
                <a:hlinkClick r:id="rId2" invalidUrl="" action="" tgtFrame="" tooltip="" history="1" highlightClick="0" endSnd="0"/>
              </a:rPr>
              <a:t>databeaker@gmail.com</a:t>
            </a:r>
          </a:p>
          <a:p>
            <a:pPr defTabSz="79654">
              <a:lnSpc>
                <a:spcPct val="90000"/>
              </a:lnSpc>
              <a:defRPr spc="-66" sz="3400"/>
            </a:pPr>
            <a:r>
              <a:rPr>
                <a:hlinkClick r:id="rId3" invalidUrl="" action="" tgtFrame="" tooltip="" history="1" highlightClick="0" endSnd="0"/>
              </a:rPr>
              <a:t>https://github.com/dpnolan/pandemic</a:t>
            </a:r>
          </a:p>
          <a:p>
            <a:pPr defTabSz="79654">
              <a:lnSpc>
                <a:spcPct val="90000"/>
              </a:lnSpc>
              <a:defRPr spc="-66" sz="3400"/>
            </a:pPr>
            <a:r>
              <a:t>@dpnolan</a:t>
            </a:r>
          </a:p>
          <a:p>
            <a:pPr defTabSz="79654">
              <a:lnSpc>
                <a:spcPct val="90000"/>
              </a:lnSpc>
              <a:defRPr spc="-66" sz="3400"/>
            </a:pPr>
          </a:p>
          <a:p>
            <a:pPr defTabSz="79654">
              <a:lnSpc>
                <a:spcPct val="90000"/>
              </a:lnSpc>
              <a:defRPr spc="-66" sz="3400"/>
            </a:pPr>
            <a:r>
              <a:t>Python Ireland,</a:t>
            </a:r>
          </a:p>
          <a:p>
            <a:pPr defTabSz="79654">
              <a:lnSpc>
                <a:spcPct val="90000"/>
              </a:lnSpc>
              <a:defRPr spc="-66" sz="3400"/>
            </a:pPr>
            <a:r>
              <a:t>Wednesday 7 July 2025</a:t>
            </a:r>
          </a:p>
          <a:p>
            <a:pPr defTabSz="79654">
              <a:lnSpc>
                <a:spcPct val="90000"/>
              </a:lnSpc>
              <a:defRPr spc="-66" sz="3400"/>
            </a:pPr>
            <a:r>
              <a:t>Workday, Dublin</a:t>
            </a:r>
          </a:p>
          <a:p>
            <a:pPr defTabSz="79654">
              <a:lnSpc>
                <a:spcPct val="90000"/>
              </a:lnSpc>
              <a:defRPr spc="-66" sz="3400"/>
            </a:pPr>
          </a:p>
          <a:p>
            <a:pPr defTabSz="79654">
              <a:lnSpc>
                <a:spcPct val="90000"/>
              </a:lnSpc>
              <a:defRPr spc="-66" sz="3400"/>
            </a:pPr>
          </a:p>
        </p:txBody>
      </p:sp>
      <p:sp>
        <p:nvSpPr>
          <p:cNvPr id="318" name="Building a Home for the Global Irish Nation"/>
          <p:cNvSpPr txBox="1"/>
          <p:nvPr>
            <p:ph type="title"/>
          </p:nvPr>
        </p:nvSpPr>
        <p:spPr>
          <a:xfrm>
            <a:off x="558800" y="2030372"/>
            <a:ext cx="12358449" cy="4648203"/>
          </a:xfrm>
          <a:prstGeom prst="rect">
            <a:avLst/>
          </a:prstGeom>
        </p:spPr>
        <p:txBody>
          <a:bodyPr/>
          <a:lstStyle>
            <a:lvl1pPr defTabSz="216027">
              <a:defRPr spc="-77" sz="7500"/>
            </a:lvl1pPr>
          </a:lstStyle>
          <a:p>
            <a:pPr/>
            <a:r>
              <a:t>Modelling the COVID Pandemic in Ireland with Bayesian Methods in Python</a:t>
            </a:r>
          </a:p>
        </p:txBody>
      </p:sp>
      <p:sp>
        <p:nvSpPr>
          <p:cNvPr id="319" name="01"/>
          <p:cNvSpPr txBox="1"/>
          <p:nvPr>
            <p:ph type="sldNum" sz="quarter" idx="2"/>
          </p:nvPr>
        </p:nvSpPr>
        <p:spPr>
          <a:xfrm>
            <a:off x="23558500" y="12458700"/>
            <a:ext cx="440690"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0" name="Text"/>
          <p:cNvSpPr txBox="1"/>
          <p:nvPr/>
        </p:nvSpPr>
        <p:spPr>
          <a:xfrm>
            <a:off x="11622278" y="6479539"/>
            <a:ext cx="1139445" cy="756921"/>
          </a:xfrm>
          <a:prstGeom prst="rect">
            <a:avLst/>
          </a:prstGeom>
          <a:ln w="12700">
            <a:miter lim="400000"/>
          </a:ln>
        </p:spPr>
        <p:txBody>
          <a:bodyPr wrap="none" lIns="50800" tIns="50800" rIns="50800" bIns="50800" anchor="ctr">
            <a:spAutoFit/>
          </a:bodyPr>
          <a:lstStyle/>
          <a:p>
            <a:pPr/>
          </a:p>
        </p:txBody>
      </p:sp>
      <p:sp>
        <p:nvSpPr>
          <p:cNvPr id="321" name="Text"/>
          <p:cNvSpPr txBox="1"/>
          <p:nvPr/>
        </p:nvSpPr>
        <p:spPr>
          <a:xfrm>
            <a:off x="11749278" y="6606539"/>
            <a:ext cx="1139445" cy="756921"/>
          </a:xfrm>
          <a:prstGeom prst="rect">
            <a:avLst/>
          </a:prstGeom>
          <a:ln w="12700">
            <a:miter lim="400000"/>
          </a:ln>
        </p:spPr>
        <p:txBody>
          <a:bodyPr wrap="none" lIns="50800" tIns="50800" rIns="50800" bIns="50800" anchor="ctr">
            <a:spAutoFit/>
          </a:bodyPr>
          <a:lstStyle/>
          <a:p>
            <a:pPr/>
          </a:p>
        </p:txBody>
      </p:sp>
      <p:sp>
        <p:nvSpPr>
          <p:cNvPr id="322" name="Text"/>
          <p:cNvSpPr txBox="1"/>
          <p:nvPr/>
        </p:nvSpPr>
        <p:spPr>
          <a:xfrm>
            <a:off x="11876278" y="6733539"/>
            <a:ext cx="1139445" cy="756921"/>
          </a:xfrm>
          <a:prstGeom prst="rect">
            <a:avLst/>
          </a:prstGeom>
          <a:ln w="12700">
            <a:miter lim="400000"/>
          </a:ln>
        </p:spPr>
        <p:txBody>
          <a:bodyPr wrap="none" lIns="50800" tIns="50800" rIns="50800" bIns="50800" anchor="ctr">
            <a:spAutoFit/>
          </a:bodyPr>
          <a:lstStyle/>
          <a:p>
            <a:pPr/>
          </a:p>
        </p:txBody>
      </p:sp>
      <p:pic>
        <p:nvPicPr>
          <p:cNvPr id="323" name="o24all.jpg" descr="o24all.jpg"/>
          <p:cNvPicPr>
            <a:picLocks noChangeAspect="1"/>
          </p:cNvPicPr>
          <p:nvPr/>
        </p:nvPicPr>
        <p:blipFill>
          <a:blip r:embed="rId4">
            <a:extLst/>
          </a:blip>
          <a:stretch>
            <a:fillRect/>
          </a:stretch>
        </p:blipFill>
        <p:spPr>
          <a:xfrm>
            <a:off x="14046913" y="2620583"/>
            <a:ext cx="8047703" cy="9973434"/>
          </a:xfrm>
          <a:prstGeom prst="rect">
            <a:avLst/>
          </a:prstGeom>
          <a:ln w="12700">
            <a:miter lim="400000"/>
          </a:ln>
        </p:spPr>
      </p:pic>
      <p:sp>
        <p:nvSpPr>
          <p:cNvPr id="324" name="Text"/>
          <p:cNvSpPr txBox="1"/>
          <p:nvPr/>
        </p:nvSpPr>
        <p:spPr>
          <a:xfrm>
            <a:off x="12003278" y="6860539"/>
            <a:ext cx="1139445" cy="756921"/>
          </a:xfrm>
          <a:prstGeom prst="rect">
            <a:avLst/>
          </a:prstGeom>
          <a:ln w="12700">
            <a:miter lim="400000"/>
          </a:ln>
        </p:spPr>
        <p:txBody>
          <a:bodyPr wrap="none" lIns="50800" tIns="50800" rIns="50800" bIns="50800" anchor="ctr">
            <a:spAutoFit/>
          </a:bodyPr>
          <a:lstStyle/>
          <a:p>
            <a:pPr/>
          </a:p>
        </p:txBody>
      </p:sp>
      <p:sp>
        <p:nvSpPr>
          <p:cNvPr id="325" name="From a protest at the Swedish Parliament, 29 April 2020"/>
          <p:cNvSpPr txBox="1"/>
          <p:nvPr/>
        </p:nvSpPr>
        <p:spPr>
          <a:xfrm>
            <a:off x="14448902" y="12672350"/>
            <a:ext cx="7523125" cy="479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rgbClr val="FFFFFF"/>
                </a:solidFill>
              </a:defRPr>
            </a:lvl1pPr>
          </a:lstStyle>
          <a:p>
            <a:pPr/>
            <a:r>
              <a:t>From a protest at the Swedish Parliament, 29 April 2020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Research Question"/>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r>
              <a:t>Research Question</a:t>
            </a:r>
          </a:p>
        </p:txBody>
      </p:sp>
      <p:sp>
        <p:nvSpPr>
          <p:cNvPr id="189" name="Body Level One…"/>
          <p:cNvSpPr txBox="1"/>
          <p:nvPr>
            <p:ph type="body" idx="21"/>
          </p:nvPr>
        </p:nvSpPr>
        <p:spPr>
          <a:xfrm>
            <a:off x="1092200" y="3435141"/>
            <a:ext cx="21971000" cy="9005314"/>
          </a:xfrm>
          <a:prstGeom prst="rect">
            <a:avLst/>
          </a:prstGeom>
          <a:extLst>
            <a:ext uri="{C572A759-6A51-4108-AA02-DFA0A04FC94B}">
              <ma14:wrappingTextBoxFlag xmlns:ma14="http://schemas.microsoft.com/office/mac/drawingml/2011/main" val="1"/>
            </a:ext>
          </a:extLst>
        </p:spPr>
        <p:txBody>
          <a:bodyPr/>
          <a:lstStyle/>
          <a:p>
            <a:pPr/>
            <a:r>
              <a:t>What models can we use for measuring and forecasting the evolution of epidemics and how can I understand the published model outputs?  </a:t>
            </a:r>
          </a:p>
        </p:txBody>
      </p:sp>
      <p:sp>
        <p:nvSpPr>
          <p:cNvPr id="190" name="01"/>
          <p:cNvSpPr txBox="1"/>
          <p:nvPr>
            <p:ph type="sldNum" sz="quarter" idx="2"/>
          </p:nvPr>
        </p:nvSpPr>
        <p:spPr>
          <a:xfrm>
            <a:off x="23558500" y="12458700"/>
            <a:ext cx="271018"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o give a summary in one slide..."/>
          <p:cNvSpPr txBox="1"/>
          <p:nvPr>
            <p:ph type="title"/>
          </p:nvPr>
        </p:nvSpPr>
        <p:spPr>
          <a:xfrm>
            <a:off x="1206500" y="609600"/>
            <a:ext cx="21971000" cy="1689100"/>
          </a:xfrm>
          <a:prstGeom prst="rect">
            <a:avLst/>
          </a:prstGeom>
        </p:spPr>
        <p:txBody>
          <a:bodyPr/>
          <a:lstStyle>
            <a:lvl1pPr defTabSz="2316421">
              <a:defRPr spc="-95" sz="9500"/>
            </a:lvl1pPr>
          </a:lstStyle>
          <a:p>
            <a:pPr/>
            <a:r>
              <a:t>To give a summary in one slide...</a:t>
            </a:r>
          </a:p>
        </p:txBody>
      </p:sp>
      <p:sp>
        <p:nvSpPr>
          <p:cNvPr id="193" name="01"/>
          <p:cNvSpPr txBox="1"/>
          <p:nvPr>
            <p:ph type="sldNum" sz="quarter" idx="2"/>
          </p:nvPr>
        </p:nvSpPr>
        <p:spPr>
          <a:xfrm>
            <a:off x="23558500" y="12458700"/>
            <a:ext cx="263398"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01"/>
          <p:cNvSpPr txBox="1"/>
          <p:nvPr>
            <p:ph type="sldNum" sz="quarter" idx="2"/>
          </p:nvPr>
        </p:nvSpPr>
        <p:spPr>
          <a:xfrm>
            <a:off x="23558500" y="12458700"/>
            <a:ext cx="271526"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6" name="midvale3.png" descr="midvale3.png"/>
          <p:cNvPicPr>
            <a:picLocks noChangeAspect="1"/>
          </p:cNvPicPr>
          <p:nvPr/>
        </p:nvPicPr>
        <p:blipFill>
          <a:blip r:embed="rId2">
            <a:extLst/>
          </a:blip>
          <a:stretch>
            <a:fillRect/>
          </a:stretch>
        </p:blipFill>
        <p:spPr>
          <a:xfrm>
            <a:off x="5080000" y="1652751"/>
            <a:ext cx="14224000" cy="1080594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My Approach"/>
          <p:cNvSpPr txBox="1"/>
          <p:nvPr>
            <p:ph type="title"/>
          </p:nvPr>
        </p:nvSpPr>
        <p:spPr>
          <a:xfrm>
            <a:off x="1092200" y="635000"/>
            <a:ext cx="21971000" cy="1689100"/>
          </a:xfrm>
          <a:prstGeom prst="rect">
            <a:avLst/>
          </a:prstGeom>
        </p:spPr>
        <p:txBody>
          <a:bodyPr/>
          <a:lstStyle>
            <a:lvl1pPr defTabSz="784225">
              <a:lnSpc>
                <a:spcPct val="100000"/>
              </a:lnSpc>
              <a:defRPr spc="0" sz="9500"/>
            </a:lvl1pPr>
          </a:lstStyle>
          <a:p>
            <a:pPr/>
            <a:r>
              <a:t>My Approach</a:t>
            </a:r>
          </a:p>
        </p:txBody>
      </p:sp>
      <p:sp>
        <p:nvSpPr>
          <p:cNvPr id="199" name="Body Level One…"/>
          <p:cNvSpPr txBox="1"/>
          <p:nvPr>
            <p:ph type="body" idx="21"/>
          </p:nvPr>
        </p:nvSpPr>
        <p:spPr>
          <a:xfrm>
            <a:off x="1092200" y="3435141"/>
            <a:ext cx="21971000" cy="9005314"/>
          </a:xfrm>
          <a:prstGeom prst="rect">
            <a:avLst/>
          </a:prstGeom>
          <a:extLst>
            <a:ext uri="{C572A759-6A51-4108-AA02-DFA0A04FC94B}">
              <ma14:wrappingTextBoxFlag xmlns:ma14="http://schemas.microsoft.com/office/mac/drawingml/2011/main" val="1"/>
            </a:ext>
          </a:extLst>
        </p:spPr>
        <p:txBody>
          <a:bodyPr/>
          <a:lstStyle/>
          <a:p>
            <a:pPr marL="352043" indent="-352043" defTabSz="1877520">
              <a:spcBef>
                <a:spcPts val="3600"/>
              </a:spcBef>
              <a:defRPr sz="3080"/>
            </a:pPr>
            <a:r>
              <a:t>Survey the literature, the models and data and policy analysis, before and during the pandemic aim to understand the terminology</a:t>
            </a:r>
          </a:p>
          <a:p>
            <a:pPr marL="352043" indent="-352043" defTabSz="1877520">
              <a:spcBef>
                <a:spcPts val="3600"/>
              </a:spcBef>
              <a:defRPr sz="3080"/>
            </a:pPr>
            <a:r>
              <a:t>Create and run the models myself</a:t>
            </a:r>
          </a:p>
          <a:p>
            <a:pPr marL="352043" indent="-352043" defTabSz="1877520">
              <a:spcBef>
                <a:spcPts val="3600"/>
              </a:spcBef>
              <a:defRPr sz="3080"/>
            </a:pPr>
            <a:r>
              <a:t>My experience with finance has taught me that machine learning absent domain knowledge and empirical orientation is mostly a waste of time</a:t>
            </a:r>
          </a:p>
          <a:p>
            <a:pPr marL="352043" indent="-352043" defTabSz="1877520">
              <a:spcBef>
                <a:spcPts val="3600"/>
              </a:spcBef>
              <a:defRPr sz="3080"/>
            </a:pPr>
            <a:r>
              <a:t>Fill a gap in the Irish media and political news, as the public understanding of the modelling issues is sparse</a:t>
            </a:r>
          </a:p>
          <a:p>
            <a:pPr marL="308810" indent="-308810" defTabSz="1877520">
              <a:spcBef>
                <a:spcPts val="3600"/>
              </a:spcBef>
              <a:defRPr sz="3080"/>
            </a:pPr>
            <a:r>
              <a:t>This analysis combines everything that I don't know about epidemiology with all I don't understand about Bayesian statistics.  </a:t>
            </a:r>
          </a:p>
          <a:p>
            <a:pPr marL="308810" indent="-308810" defTabSz="1877520">
              <a:spcBef>
                <a:spcPts val="3600"/>
              </a:spcBef>
              <a:defRPr sz="3080"/>
            </a:pPr>
            <a:r>
              <a:t>Nevertheless, our open-source community, academic publications and open data made this project possible, so show our open-source, data providers, academic and government modellers support.  </a:t>
            </a:r>
          </a:p>
          <a:p>
            <a:pPr marL="308810" indent="-308810" defTabSz="1877520">
              <a:spcBef>
                <a:spcPts val="3600"/>
              </a:spcBef>
              <a:defRPr sz="3080"/>
            </a:pPr>
            <a:r>
              <a:t>‘All models are wrong, some are useful’.  Mine are more likely than most to be wrong, so feel free to comment here or later.  </a:t>
            </a:r>
          </a:p>
        </p:txBody>
      </p:sp>
      <p:sp>
        <p:nvSpPr>
          <p:cNvPr id="200" name="01"/>
          <p:cNvSpPr txBox="1"/>
          <p:nvPr>
            <p:ph type="sldNum" sz="quarter" idx="2"/>
          </p:nvPr>
        </p:nvSpPr>
        <p:spPr>
          <a:xfrm>
            <a:off x="23558500" y="12458700"/>
            <a:ext cx="247650"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urveying the Literature"/>
          <p:cNvSpPr txBox="1"/>
          <p:nvPr>
            <p:ph type="title"/>
          </p:nvPr>
        </p:nvSpPr>
        <p:spPr>
          <a:prstGeom prst="rect">
            <a:avLst/>
          </a:prstGeom>
        </p:spPr>
        <p:txBody>
          <a:bodyPr/>
          <a:lstStyle>
            <a:lvl1pPr defTabSz="2316421">
              <a:defRPr spc="-95" sz="9500"/>
            </a:lvl1pPr>
          </a:lstStyle>
          <a:p>
            <a:pPr/>
            <a:r>
              <a:t>Surveying the Literature  </a:t>
            </a:r>
          </a:p>
        </p:txBody>
      </p:sp>
      <p:sp>
        <p:nvSpPr>
          <p:cNvPr id="203" name="Body Level One…"/>
          <p:cNvSpPr txBox="1"/>
          <p:nvPr>
            <p:ph type="body" idx="21"/>
          </p:nvPr>
        </p:nvSpPr>
        <p:spPr>
          <a:xfrm>
            <a:off x="1282841" y="2571989"/>
            <a:ext cx="13589001" cy="10566401"/>
          </a:xfrm>
          <a:prstGeom prst="rect">
            <a:avLst/>
          </a:prstGeom>
          <a:extLst>
            <a:ext uri="{C572A759-6A51-4108-AA02-DFA0A04FC94B}">
              <ma14:wrappingTextBoxFlag xmlns:ma14="http://schemas.microsoft.com/office/mac/drawingml/2011/main" val="1"/>
            </a:ext>
          </a:extLst>
        </p:spPr>
        <p:txBody>
          <a:bodyPr/>
          <a:lstStyle/>
          <a:p>
            <a:pPr marL="401052" indent="-401052"/>
            <a:r>
              <a:t>Dr Adam Kucharski, mathematical epidemiologist at LSHTM</a:t>
            </a:r>
          </a:p>
          <a:p>
            <a:pPr marL="401052" indent="-401052"/>
            <a:r>
              <a:t>His popular science book on epidemic models was published on 13 February 2020</a:t>
            </a:r>
          </a:p>
          <a:p>
            <a:pPr marL="401052" indent="-401052"/>
            <a:r>
              <a:t>One chapter covers the century-long history of standard SIR epidemic models and he describes his work with crises like Zika virus</a:t>
            </a:r>
          </a:p>
          <a:p>
            <a:pPr marL="401052" indent="-401052"/>
            <a:r>
              <a:t>Epidemic models are also applied for other purposes including forecasting shootings in inner-city America</a:t>
            </a:r>
          </a:p>
        </p:txBody>
      </p:sp>
      <p:sp>
        <p:nvSpPr>
          <p:cNvPr id="204" name="01"/>
          <p:cNvSpPr txBox="1"/>
          <p:nvPr>
            <p:ph type="sldNum" sz="quarter" idx="2"/>
          </p:nvPr>
        </p:nvSpPr>
        <p:spPr>
          <a:xfrm>
            <a:off x="23558500" y="12458700"/>
            <a:ext cx="26847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5" name="kucharski.jpg" descr="kucharski.jpg"/>
          <p:cNvPicPr>
            <a:picLocks noChangeAspect="1"/>
          </p:cNvPicPr>
          <p:nvPr/>
        </p:nvPicPr>
        <p:blipFill>
          <a:blip r:embed="rId2">
            <a:extLst/>
          </a:blip>
          <a:stretch>
            <a:fillRect/>
          </a:stretch>
        </p:blipFill>
        <p:spPr>
          <a:xfrm>
            <a:off x="16748799" y="2930156"/>
            <a:ext cx="5717068" cy="879548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urveying the Literature"/>
          <p:cNvSpPr txBox="1"/>
          <p:nvPr>
            <p:ph type="title"/>
          </p:nvPr>
        </p:nvSpPr>
        <p:spPr>
          <a:prstGeom prst="rect">
            <a:avLst/>
          </a:prstGeom>
        </p:spPr>
        <p:txBody>
          <a:bodyPr/>
          <a:lstStyle>
            <a:lvl1pPr defTabSz="2316421">
              <a:defRPr spc="-95" sz="9500"/>
            </a:lvl1pPr>
          </a:lstStyle>
          <a:p>
            <a:pPr/>
            <a:r>
              <a:t>Surveying the Literature  </a:t>
            </a:r>
          </a:p>
        </p:txBody>
      </p:sp>
      <p:sp>
        <p:nvSpPr>
          <p:cNvPr id="208" name="Body Level One…"/>
          <p:cNvSpPr txBox="1"/>
          <p:nvPr>
            <p:ph type="body" idx="21"/>
          </p:nvPr>
        </p:nvSpPr>
        <p:spPr>
          <a:xfrm>
            <a:off x="1422376" y="2330241"/>
            <a:ext cx="13589001" cy="10566401"/>
          </a:xfrm>
          <a:prstGeom prst="rect">
            <a:avLst/>
          </a:prstGeom>
          <a:extLst>
            <a:ext uri="{C572A759-6A51-4108-AA02-DFA0A04FC94B}">
              <ma14:wrappingTextBoxFlag xmlns:ma14="http://schemas.microsoft.com/office/mac/drawingml/2011/main" val="1"/>
            </a:ext>
          </a:extLst>
        </p:spPr>
        <p:txBody>
          <a:bodyPr/>
          <a:lstStyle/>
          <a:p>
            <a:pPr marL="304800" indent="-304800" defTabSz="1853136">
              <a:spcBef>
                <a:spcPts val="3500"/>
              </a:spcBef>
              <a:defRPr sz="3040"/>
            </a:pPr>
            <a:r>
              <a:t>Vynnycky and White give a broad survey of the mathematical models in this 2010 widely-used textbook</a:t>
            </a:r>
          </a:p>
          <a:p>
            <a:pPr marL="304800" indent="-304800" defTabSz="1853136">
              <a:spcBef>
                <a:spcPts val="3500"/>
              </a:spcBef>
              <a:defRPr sz="3040"/>
            </a:pPr>
            <a:r>
              <a:t>Not hugely mathematical in the treatment, no code</a:t>
            </a:r>
          </a:p>
          <a:p>
            <a:pPr marL="304800" indent="-304800" defTabSz="1853136">
              <a:spcBef>
                <a:spcPts val="3500"/>
              </a:spcBef>
              <a:defRPr sz="3040"/>
            </a:pPr>
            <a:r>
              <a:t>Starts with ‘compartment’ or ‘population’ models</a:t>
            </a:r>
          </a:p>
          <a:p>
            <a:pPr marL="304800" indent="-304800" defTabSz="1853136">
              <a:spcBef>
                <a:spcPts val="3500"/>
              </a:spcBef>
              <a:defRPr sz="3040"/>
            </a:pPr>
            <a:r>
              <a:t>Difference and differential equations underly the population models, first used more than 100 years ago to describe disease dynamics as a function of time by Kermack-McKendrick, two Scottish public health doctors working in India</a:t>
            </a:r>
          </a:p>
          <a:p>
            <a:pPr marL="304800" indent="-304800" defTabSz="1853136">
              <a:spcBef>
                <a:spcPts val="3500"/>
              </a:spcBef>
              <a:defRPr sz="3040"/>
            </a:pPr>
            <a:r>
              <a:t>Agent-based model individuals, simulate behaviour of individuals, but the theories are more recent, and more computationally intensive,</a:t>
            </a:r>
          </a:p>
          <a:p>
            <a:pPr marL="304800" indent="-304800" defTabSz="1853136">
              <a:spcBef>
                <a:spcPts val="3500"/>
              </a:spcBef>
              <a:defRPr sz="3040"/>
            </a:pPr>
            <a:r>
              <a:t>Social networks models look at interactions, but are also more recent mathematics</a:t>
            </a:r>
          </a:p>
          <a:p>
            <a:pPr marL="304800" indent="-304800" defTabSz="1853136">
              <a:spcBef>
                <a:spcPts val="3500"/>
              </a:spcBef>
              <a:defRPr sz="3040"/>
            </a:pPr>
            <a:r>
              <a:t>Personal characteristics - age, gender, recent travel, location, can dealt with by separate models, or hierarchical model, but can be included as a model variable</a:t>
            </a:r>
          </a:p>
        </p:txBody>
      </p:sp>
      <p:sp>
        <p:nvSpPr>
          <p:cNvPr id="209" name="01"/>
          <p:cNvSpPr txBox="1"/>
          <p:nvPr>
            <p:ph type="sldNum" sz="quarter" idx="2"/>
          </p:nvPr>
        </p:nvSpPr>
        <p:spPr>
          <a:xfrm>
            <a:off x="23558500" y="12458700"/>
            <a:ext cx="271780"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0" name="white.jpg" descr="white.jpg"/>
          <p:cNvPicPr>
            <a:picLocks noChangeAspect="1"/>
          </p:cNvPicPr>
          <p:nvPr/>
        </p:nvPicPr>
        <p:blipFill>
          <a:blip r:embed="rId2">
            <a:extLst/>
          </a:blip>
          <a:stretch>
            <a:fillRect/>
          </a:stretch>
        </p:blipFill>
        <p:spPr>
          <a:xfrm>
            <a:off x="16529356" y="2585118"/>
            <a:ext cx="6153840" cy="928054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7_MinimalistDark">
  <a:themeElements>
    <a:clrScheme name="37_MinimalistDark">
      <a:dk1>
        <a:srgbClr val="4B6079"/>
      </a:dk1>
      <a:lt1>
        <a:srgbClr val="4B6079"/>
      </a:lt1>
      <a:dk2>
        <a:srgbClr val="A7A7A7"/>
      </a:dk2>
      <a:lt2>
        <a:srgbClr val="535353"/>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7_MinimalistDark">
      <a:majorFont>
        <a:latin typeface="Helvetica"/>
        <a:ea typeface="Helvetica"/>
        <a:cs typeface="Helvetica"/>
      </a:majorFont>
      <a:minorFont>
        <a:latin typeface="Helvetica Neue"/>
        <a:ea typeface="Helvetica Neue"/>
        <a:cs typeface="Helvetica Neue"/>
      </a:minorFont>
    </a:fontScheme>
    <a:fmtScheme name="37_Minimalist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7_MinimalistDark">
  <a:themeElements>
    <a:clrScheme name="37_MinimalistDark">
      <a:dk1>
        <a:srgbClr val="000000"/>
      </a:dk1>
      <a:lt1>
        <a:srgbClr val="FFFFFF"/>
      </a:lt1>
      <a:dk2>
        <a:srgbClr val="A7A7A7"/>
      </a:dk2>
      <a:lt2>
        <a:srgbClr val="535353"/>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7_MinimalistDark">
      <a:majorFont>
        <a:latin typeface="Helvetica"/>
        <a:ea typeface="Helvetica"/>
        <a:cs typeface="Helvetica"/>
      </a:majorFont>
      <a:minorFont>
        <a:latin typeface="Helvetica Neue"/>
        <a:ea typeface="Helvetica Neue"/>
        <a:cs typeface="Helvetica Neue"/>
      </a:minorFont>
    </a:fontScheme>
    <a:fmtScheme name="37_Minimalist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7"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4B6079"/>
            </a:solidFill>
            <a:effectLst/>
            <a:uFillTx/>
            <a:latin typeface="Produkt Extralight"/>
            <a:ea typeface="Produkt Extralight"/>
            <a:cs typeface="Produkt Extralight"/>
            <a:sym typeface="Produkt Extra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